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45" r:id="rId2"/>
    <p:sldId id="490" r:id="rId3"/>
    <p:sldId id="416" r:id="rId4"/>
    <p:sldId id="544" r:id="rId5"/>
    <p:sldId id="420" r:id="rId6"/>
    <p:sldId id="612" r:id="rId7"/>
    <p:sldId id="614" r:id="rId8"/>
    <p:sldId id="421" r:id="rId9"/>
    <p:sldId id="422" r:id="rId10"/>
    <p:sldId id="491" r:id="rId11"/>
    <p:sldId id="536" r:id="rId12"/>
    <p:sldId id="540" r:id="rId13"/>
    <p:sldId id="493" r:id="rId14"/>
    <p:sldId id="606" r:id="rId15"/>
    <p:sldId id="608" r:id="rId16"/>
    <p:sldId id="610" r:id="rId17"/>
    <p:sldId id="632" r:id="rId18"/>
    <p:sldId id="565" r:id="rId19"/>
    <p:sldId id="537" r:id="rId20"/>
    <p:sldId id="538" r:id="rId21"/>
    <p:sldId id="539" r:id="rId22"/>
    <p:sldId id="567" r:id="rId23"/>
    <p:sldId id="566" r:id="rId24"/>
    <p:sldId id="650" r:id="rId25"/>
    <p:sldId id="597" r:id="rId26"/>
    <p:sldId id="516" r:id="rId27"/>
    <p:sldId id="517" r:id="rId28"/>
    <p:sldId id="601" r:id="rId29"/>
    <p:sldId id="602" r:id="rId30"/>
    <p:sldId id="562" r:id="rId31"/>
    <p:sldId id="563" r:id="rId32"/>
    <p:sldId id="654" r:id="rId33"/>
    <p:sldId id="521" r:id="rId34"/>
    <p:sldId id="522" r:id="rId35"/>
    <p:sldId id="548" r:id="rId36"/>
    <p:sldId id="550" r:id="rId37"/>
    <p:sldId id="542" r:id="rId38"/>
    <p:sldId id="543" r:id="rId39"/>
    <p:sldId id="636" r:id="rId40"/>
    <p:sldId id="657" r:id="rId41"/>
    <p:sldId id="637" r:id="rId42"/>
    <p:sldId id="642" r:id="rId43"/>
    <p:sldId id="639" r:id="rId44"/>
    <p:sldId id="640" r:id="rId45"/>
    <p:sldId id="615" r:id="rId46"/>
    <p:sldId id="630" r:id="rId47"/>
    <p:sldId id="533" r:id="rId48"/>
    <p:sldId id="535" r:id="rId49"/>
    <p:sldId id="534" r:id="rId50"/>
    <p:sldId id="586" r:id="rId51"/>
    <p:sldId id="598" r:id="rId52"/>
    <p:sldId id="599" r:id="rId53"/>
    <p:sldId id="603" r:id="rId54"/>
    <p:sldId id="604" r:id="rId55"/>
    <p:sldId id="643" r:id="rId56"/>
    <p:sldId id="644" r:id="rId57"/>
    <p:sldId id="645" r:id="rId58"/>
    <p:sldId id="646" r:id="rId59"/>
    <p:sldId id="647" r:id="rId60"/>
    <p:sldId id="648" r:id="rId61"/>
    <p:sldId id="651" r:id="rId62"/>
    <p:sldId id="652" r:id="rId63"/>
    <p:sldId id="653" r:id="rId64"/>
    <p:sldId id="655" r:id="rId65"/>
    <p:sldId id="656" r:id="rId66"/>
  </p:sldIdLst>
  <p:sldSz cx="9144000" cy="6858000" type="screen4x3"/>
  <p:notesSz cx="6888163" cy="10020300"/>
  <p:defaultTextStyle>
    <a:defPPr>
      <a:defRPr lang="fil-P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55"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00FF"/>
    <a:srgbClr val="FF0000"/>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7" autoAdjust="0"/>
    <p:restoredTop sz="98999" autoAdjust="0"/>
  </p:normalViewPr>
  <p:slideViewPr>
    <p:cSldViewPr>
      <p:cViewPr varScale="1">
        <p:scale>
          <a:sx n="69" d="100"/>
          <a:sy n="69" d="100"/>
        </p:scale>
        <p:origin x="-1194" y="-10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00" y="-108"/>
      </p:cViewPr>
      <p:guideLst>
        <p:guide orient="horz" pos="3155"/>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oleObject" Target="file:///C:\Users\WIN7\Desktop\CRIME%20STAT\crime%20stat%20vs%20persons%20and%20property%20jul%201%20to%20aug%2021.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stacked"/>
        <c:varyColors val="0"/>
        <c:ser>
          <c:idx val="0"/>
          <c:order val="0"/>
          <c:tx>
            <c:strRef>
              <c:f>Sheet1!$B$1</c:f>
              <c:strCache>
                <c:ptCount val="1"/>
                <c:pt idx="0">
                  <c:v>Index</c:v>
                </c:pt>
              </c:strCache>
            </c:strRef>
          </c:tx>
          <c:spPr>
            <a:solidFill>
              <a:srgbClr val="C00000"/>
            </a:solidFill>
          </c:spPr>
          <c:invertIfNegative val="0"/>
          <c:dLbls>
            <c:spPr>
              <a:noFill/>
              <a:ln w="25398">
                <a:noFill/>
              </a:ln>
            </c:spPr>
            <c:txPr>
              <a:bodyPr/>
              <a:lstStyle/>
              <a:p>
                <a:pPr>
                  <a:defRPr sz="160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Jan-Jul 2015</c:v>
                </c:pt>
                <c:pt idx="1">
                  <c:v>Jan-Jul 2016</c:v>
                </c:pt>
              </c:strCache>
            </c:strRef>
          </c:cat>
          <c:val>
            <c:numRef>
              <c:f>Sheet1!$B$2:$B$3</c:f>
              <c:numCache>
                <c:formatCode>_(* #,##0_);_(* \(#,##0\);_(* "-"??_);_(@_)</c:formatCode>
                <c:ptCount val="2"/>
                <c:pt idx="0">
                  <c:v>121920</c:v>
                </c:pt>
                <c:pt idx="1">
                  <c:v>84856</c:v>
                </c:pt>
              </c:numCache>
            </c:numRef>
          </c:val>
        </c:ser>
        <c:ser>
          <c:idx val="1"/>
          <c:order val="1"/>
          <c:tx>
            <c:strRef>
              <c:f>Sheet1!$C$1</c:f>
              <c:strCache>
                <c:ptCount val="1"/>
                <c:pt idx="0">
                  <c:v>Non-Index</c:v>
                </c:pt>
              </c:strCache>
            </c:strRef>
          </c:tx>
          <c:spPr>
            <a:solidFill>
              <a:srgbClr val="0070C0"/>
            </a:solidFill>
          </c:spPr>
          <c:invertIfNegative val="0"/>
          <c:dLbls>
            <c:spPr>
              <a:noFill/>
              <a:ln w="25398">
                <a:noFill/>
              </a:ln>
            </c:spPr>
            <c:txPr>
              <a:bodyPr/>
              <a:lstStyle/>
              <a:p>
                <a:pPr>
                  <a:defRPr sz="160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Jan-Jul 2015</c:v>
                </c:pt>
                <c:pt idx="1">
                  <c:v>Jan-Jul 2016</c:v>
                </c:pt>
              </c:strCache>
            </c:strRef>
          </c:cat>
          <c:val>
            <c:numRef>
              <c:f>Sheet1!$C$2:$C$3</c:f>
              <c:numCache>
                <c:formatCode>_(* #,##0_);_(* \(#,##0\);_(* "-"??_);_(@_)</c:formatCode>
                <c:ptCount val="2"/>
                <c:pt idx="0">
                  <c:v>275962</c:v>
                </c:pt>
                <c:pt idx="1">
                  <c:v>257371</c:v>
                </c:pt>
              </c:numCache>
            </c:numRef>
          </c:val>
        </c:ser>
        <c:dLbls>
          <c:showLegendKey val="0"/>
          <c:showVal val="1"/>
          <c:showCatName val="0"/>
          <c:showSerName val="0"/>
          <c:showPercent val="0"/>
          <c:showBubbleSize val="0"/>
        </c:dLbls>
        <c:gapWidth val="50"/>
        <c:overlap val="100"/>
        <c:axId val="34833152"/>
        <c:axId val="34834688"/>
      </c:barChart>
      <c:catAx>
        <c:axId val="34833152"/>
        <c:scaling>
          <c:orientation val="minMax"/>
        </c:scaling>
        <c:delete val="0"/>
        <c:axPos val="b"/>
        <c:numFmt formatCode="General" sourceLinked="0"/>
        <c:majorTickMark val="none"/>
        <c:minorTickMark val="none"/>
        <c:tickLblPos val="nextTo"/>
        <c:crossAx val="34834688"/>
        <c:crosses val="autoZero"/>
        <c:auto val="1"/>
        <c:lblAlgn val="ctr"/>
        <c:lblOffset val="100"/>
        <c:noMultiLvlLbl val="0"/>
      </c:catAx>
      <c:valAx>
        <c:axId val="34834688"/>
        <c:scaling>
          <c:orientation val="minMax"/>
          <c:max val="700000"/>
        </c:scaling>
        <c:delete val="0"/>
        <c:axPos val="l"/>
        <c:numFmt formatCode="_(* #,##0_);_(* \(#,##0\);_(* &quot;-&quot;??_);_(@_)" sourceLinked="1"/>
        <c:majorTickMark val="none"/>
        <c:minorTickMark val="none"/>
        <c:tickLblPos val="nextTo"/>
        <c:txPr>
          <a:bodyPr/>
          <a:lstStyle/>
          <a:p>
            <a:pPr>
              <a:defRPr sz="1600"/>
            </a:pPr>
            <a:endParaRPr lang="en-US"/>
          </a:p>
        </c:txPr>
        <c:crossAx val="34833152"/>
        <c:crosses val="autoZero"/>
        <c:crossBetween val="between"/>
      </c:valAx>
    </c:plotArea>
    <c:legend>
      <c:legendPos val="t"/>
      <c:layout>
        <c:manualLayout>
          <c:xMode val="edge"/>
          <c:yMode val="edge"/>
          <c:x val="0.29340180838051"/>
          <c:y val="2.9551352809870802E-3"/>
          <c:w val="0.45023327002157498"/>
          <c:h val="5.7523585252778002E-2"/>
        </c:manualLayout>
      </c:layout>
      <c:overlay val="0"/>
    </c:legend>
    <c:plotVisOnly val="1"/>
    <c:dispBlanksAs val="gap"/>
    <c:showDLblsOverMax val="0"/>
  </c:chart>
  <c:txPr>
    <a:bodyPr/>
    <a:lstStyle/>
    <a:p>
      <a:pPr>
        <a:defRPr sz="1800">
          <a:latin typeface="Arial Rounded MT Bold"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Murder</c:v>
                </c:pt>
              </c:strCache>
            </c:strRef>
          </c:tx>
          <c:spPr>
            <a:ln w="57150">
              <a:solidFill>
                <a:srgbClr val="0000FF"/>
              </a:solidFill>
            </a:ln>
          </c:spPr>
          <c:marker>
            <c:spPr>
              <a:ln w="57150">
                <a:solidFill>
                  <a:srgbClr val="0000FF"/>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Sheet1!$B$2:$B$8</c:f>
              <c:numCache>
                <c:formatCode>General</c:formatCode>
                <c:ptCount val="7"/>
                <c:pt idx="0">
                  <c:v>222</c:v>
                </c:pt>
                <c:pt idx="1">
                  <c:v>248</c:v>
                </c:pt>
                <c:pt idx="2">
                  <c:v>246</c:v>
                </c:pt>
                <c:pt idx="3">
                  <c:v>295</c:v>
                </c:pt>
                <c:pt idx="4">
                  <c:v>230</c:v>
                </c:pt>
                <c:pt idx="5">
                  <c:v>242</c:v>
                </c:pt>
                <c:pt idx="6">
                  <c:v>149</c:v>
                </c:pt>
              </c:numCache>
            </c:numRef>
          </c:val>
          <c:smooth val="0"/>
        </c:ser>
        <c:ser>
          <c:idx val="1"/>
          <c:order val="1"/>
          <c:tx>
            <c:strRef>
              <c:f>Sheet1!$C$1</c:f>
              <c:strCache>
                <c:ptCount val="1"/>
                <c:pt idx="0">
                  <c:v>Homicide</c:v>
                </c:pt>
              </c:strCache>
            </c:strRef>
          </c:tx>
          <c:spPr>
            <a:ln w="57150">
              <a:solidFill>
                <a:srgbClr val="FF0000"/>
              </a:solidFill>
            </a:ln>
          </c:spPr>
          <c:marker>
            <c:spPr>
              <a:ln w="57150">
                <a:solidFill>
                  <a:srgbClr val="FF0000"/>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Sheet1!$C$2:$C$8</c:f>
              <c:numCache>
                <c:formatCode>General</c:formatCode>
                <c:ptCount val="7"/>
                <c:pt idx="0">
                  <c:v>39</c:v>
                </c:pt>
                <c:pt idx="1">
                  <c:v>38</c:v>
                </c:pt>
                <c:pt idx="2">
                  <c:v>55</c:v>
                </c:pt>
                <c:pt idx="3">
                  <c:v>50</c:v>
                </c:pt>
                <c:pt idx="4">
                  <c:v>45</c:v>
                </c:pt>
                <c:pt idx="5">
                  <c:v>41</c:v>
                </c:pt>
                <c:pt idx="6">
                  <c:v>26</c:v>
                </c:pt>
              </c:numCache>
            </c:numRef>
          </c:val>
          <c:smooth val="0"/>
        </c:ser>
        <c:ser>
          <c:idx val="2"/>
          <c:order val="2"/>
          <c:tx>
            <c:strRef>
              <c:f>Sheet1!$D$1</c:f>
              <c:strCache>
                <c:ptCount val="1"/>
                <c:pt idx="0">
                  <c:v>Physical Injury</c:v>
                </c:pt>
              </c:strCache>
            </c:strRef>
          </c:tx>
          <c:spPr>
            <a:ln w="57150">
              <a:solidFill>
                <a:srgbClr val="00B050"/>
              </a:solidFill>
            </a:ln>
          </c:spPr>
          <c:marker>
            <c:spPr>
              <a:ln w="57150">
                <a:solidFill>
                  <a:srgbClr val="00B050"/>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Sheet1!$D$2:$D$8</c:f>
              <c:numCache>
                <c:formatCode>General</c:formatCode>
                <c:ptCount val="7"/>
                <c:pt idx="0">
                  <c:v>563</c:v>
                </c:pt>
                <c:pt idx="1">
                  <c:v>606</c:v>
                </c:pt>
                <c:pt idx="2">
                  <c:v>616</c:v>
                </c:pt>
                <c:pt idx="3">
                  <c:v>508</c:v>
                </c:pt>
                <c:pt idx="4">
                  <c:v>509</c:v>
                </c:pt>
                <c:pt idx="5">
                  <c:v>560</c:v>
                </c:pt>
                <c:pt idx="6">
                  <c:v>357</c:v>
                </c:pt>
              </c:numCache>
            </c:numRef>
          </c:val>
          <c:smooth val="0"/>
        </c:ser>
        <c:dLbls>
          <c:showLegendKey val="0"/>
          <c:showVal val="0"/>
          <c:showCatName val="0"/>
          <c:showSerName val="0"/>
          <c:showPercent val="0"/>
          <c:showBubbleSize val="0"/>
        </c:dLbls>
        <c:marker val="1"/>
        <c:smooth val="0"/>
        <c:axId val="42456192"/>
        <c:axId val="42458112"/>
      </c:lineChart>
      <c:catAx>
        <c:axId val="42456192"/>
        <c:scaling>
          <c:orientation val="minMax"/>
        </c:scaling>
        <c:delete val="0"/>
        <c:axPos val="b"/>
        <c:numFmt formatCode="General" sourceLinked="0"/>
        <c:majorTickMark val="none"/>
        <c:minorTickMark val="none"/>
        <c:tickLblPos val="nextTo"/>
        <c:crossAx val="42458112"/>
        <c:crosses val="autoZero"/>
        <c:auto val="1"/>
        <c:lblAlgn val="ctr"/>
        <c:lblOffset val="100"/>
        <c:noMultiLvlLbl val="0"/>
      </c:catAx>
      <c:valAx>
        <c:axId val="42458112"/>
        <c:scaling>
          <c:orientation val="minMax"/>
        </c:scaling>
        <c:delete val="0"/>
        <c:axPos val="l"/>
        <c:majorGridlines/>
        <c:numFmt formatCode="General" sourceLinked="1"/>
        <c:majorTickMark val="none"/>
        <c:minorTickMark val="none"/>
        <c:tickLblPos val="nextTo"/>
        <c:crossAx val="42456192"/>
        <c:crosses val="autoZero"/>
        <c:crossBetween val="between"/>
      </c:valAx>
      <c:dTable>
        <c:showHorzBorder val="1"/>
        <c:showVertBorder val="1"/>
        <c:showOutline val="1"/>
        <c:showKeys val="1"/>
      </c:dTable>
    </c:plotArea>
    <c:plotVisOnly val="1"/>
    <c:dispBlanksAs val="gap"/>
    <c:showDLblsOverMax val="0"/>
  </c:chart>
  <c:txPr>
    <a:bodyPr/>
    <a:lstStyle/>
    <a:p>
      <a:pPr>
        <a:defRPr sz="1100">
          <a:latin typeface="Arial Narrow"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Robbery</c:v>
                </c:pt>
              </c:strCache>
            </c:strRef>
          </c:tx>
          <c:spPr>
            <a:ln w="57150">
              <a:solidFill>
                <a:schemeClr val="accent4">
                  <a:lumMod val="75000"/>
                </a:schemeClr>
              </a:solidFill>
            </a:ln>
          </c:spPr>
          <c:marker>
            <c:spPr>
              <a:ln w="57150">
                <a:solidFill>
                  <a:schemeClr val="accent4">
                    <a:lumMod val="75000"/>
                  </a:schemeClr>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Sheet1!$B$2:$B$8</c:f>
              <c:numCache>
                <c:formatCode>General</c:formatCode>
                <c:ptCount val="7"/>
                <c:pt idx="0">
                  <c:v>358</c:v>
                </c:pt>
                <c:pt idx="1">
                  <c:v>337</c:v>
                </c:pt>
                <c:pt idx="2">
                  <c:v>309</c:v>
                </c:pt>
                <c:pt idx="3">
                  <c:v>309</c:v>
                </c:pt>
                <c:pt idx="4">
                  <c:v>319</c:v>
                </c:pt>
                <c:pt idx="5">
                  <c:v>317</c:v>
                </c:pt>
                <c:pt idx="6">
                  <c:v>165</c:v>
                </c:pt>
              </c:numCache>
            </c:numRef>
          </c:val>
          <c:smooth val="0"/>
        </c:ser>
        <c:ser>
          <c:idx val="1"/>
          <c:order val="1"/>
          <c:tx>
            <c:strRef>
              <c:f>Sheet1!$C$1</c:f>
              <c:strCache>
                <c:ptCount val="1"/>
                <c:pt idx="0">
                  <c:v>Theft</c:v>
                </c:pt>
              </c:strCache>
            </c:strRef>
          </c:tx>
          <c:spPr>
            <a:ln w="57150">
              <a:solidFill>
                <a:schemeClr val="accent6">
                  <a:lumMod val="75000"/>
                </a:schemeClr>
              </a:solidFill>
            </a:ln>
          </c:spPr>
          <c:marker>
            <c:spPr>
              <a:ln w="57150">
                <a:solidFill>
                  <a:schemeClr val="accent6">
                    <a:lumMod val="75000"/>
                  </a:schemeClr>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Sheet1!$C$2:$C$8</c:f>
              <c:numCache>
                <c:formatCode>General</c:formatCode>
                <c:ptCount val="7"/>
                <c:pt idx="0">
                  <c:v>963</c:v>
                </c:pt>
                <c:pt idx="1">
                  <c:v>778</c:v>
                </c:pt>
                <c:pt idx="2">
                  <c:v>762</c:v>
                </c:pt>
                <c:pt idx="3">
                  <c:v>724</c:v>
                </c:pt>
                <c:pt idx="4">
                  <c:v>729</c:v>
                </c:pt>
                <c:pt idx="5">
                  <c:v>657</c:v>
                </c:pt>
                <c:pt idx="6">
                  <c:v>165</c:v>
                </c:pt>
              </c:numCache>
            </c:numRef>
          </c:val>
          <c:smooth val="0"/>
        </c:ser>
        <c:ser>
          <c:idx val="2"/>
          <c:order val="2"/>
          <c:tx>
            <c:strRef>
              <c:f>Sheet1!$D$1</c:f>
              <c:strCache>
                <c:ptCount val="1"/>
                <c:pt idx="0">
                  <c:v>Carnapping MV</c:v>
                </c:pt>
              </c:strCache>
            </c:strRef>
          </c:tx>
          <c:spPr>
            <a:ln w="57150">
              <a:solidFill>
                <a:srgbClr val="FF00FF"/>
              </a:solidFill>
            </a:ln>
          </c:spPr>
          <c:marker>
            <c:spPr>
              <a:ln w="57150">
                <a:solidFill>
                  <a:srgbClr val="FF00FF"/>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Sheet1!$D$2:$D$8</c:f>
              <c:numCache>
                <c:formatCode>General</c:formatCode>
                <c:ptCount val="7"/>
                <c:pt idx="0">
                  <c:v>12</c:v>
                </c:pt>
                <c:pt idx="1">
                  <c:v>8</c:v>
                </c:pt>
                <c:pt idx="2">
                  <c:v>11</c:v>
                </c:pt>
                <c:pt idx="3">
                  <c:v>19</c:v>
                </c:pt>
                <c:pt idx="4">
                  <c:v>6</c:v>
                </c:pt>
                <c:pt idx="5">
                  <c:v>16</c:v>
                </c:pt>
                <c:pt idx="6">
                  <c:v>6</c:v>
                </c:pt>
              </c:numCache>
            </c:numRef>
          </c:val>
          <c:smooth val="0"/>
        </c:ser>
        <c:ser>
          <c:idx val="3"/>
          <c:order val="3"/>
          <c:tx>
            <c:strRef>
              <c:f>Sheet1!$E$1</c:f>
              <c:strCache>
                <c:ptCount val="1"/>
                <c:pt idx="0">
                  <c:v>Carnapping MC</c:v>
                </c:pt>
              </c:strCache>
            </c:strRef>
          </c:tx>
          <c:spPr>
            <a:ln w="57150">
              <a:solidFill>
                <a:schemeClr val="accent6">
                  <a:lumMod val="60000"/>
                  <a:lumOff val="40000"/>
                </a:schemeClr>
              </a:solidFill>
            </a:ln>
          </c:spPr>
          <c:marker>
            <c:spPr>
              <a:ln w="57150">
                <a:solidFill>
                  <a:srgbClr val="800000"/>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Sheet1!$E$2:$E$8</c:f>
              <c:numCache>
                <c:formatCode>General</c:formatCode>
                <c:ptCount val="7"/>
                <c:pt idx="0">
                  <c:v>138</c:v>
                </c:pt>
                <c:pt idx="1">
                  <c:v>117</c:v>
                </c:pt>
                <c:pt idx="2">
                  <c:v>153</c:v>
                </c:pt>
                <c:pt idx="3">
                  <c:v>103</c:v>
                </c:pt>
                <c:pt idx="4">
                  <c:v>100</c:v>
                </c:pt>
                <c:pt idx="5">
                  <c:v>109</c:v>
                </c:pt>
                <c:pt idx="6">
                  <c:v>71</c:v>
                </c:pt>
              </c:numCache>
            </c:numRef>
          </c:val>
          <c:smooth val="0"/>
        </c:ser>
        <c:dLbls>
          <c:showLegendKey val="0"/>
          <c:showVal val="0"/>
          <c:showCatName val="0"/>
          <c:showSerName val="0"/>
          <c:showPercent val="0"/>
          <c:showBubbleSize val="0"/>
        </c:dLbls>
        <c:marker val="1"/>
        <c:smooth val="0"/>
        <c:axId val="80288768"/>
        <c:axId val="80290944"/>
      </c:lineChart>
      <c:catAx>
        <c:axId val="80288768"/>
        <c:scaling>
          <c:orientation val="minMax"/>
        </c:scaling>
        <c:delete val="0"/>
        <c:axPos val="b"/>
        <c:numFmt formatCode="General" sourceLinked="0"/>
        <c:majorTickMark val="none"/>
        <c:minorTickMark val="none"/>
        <c:tickLblPos val="nextTo"/>
        <c:crossAx val="80290944"/>
        <c:crosses val="autoZero"/>
        <c:auto val="1"/>
        <c:lblAlgn val="ctr"/>
        <c:lblOffset val="100"/>
        <c:noMultiLvlLbl val="0"/>
      </c:catAx>
      <c:valAx>
        <c:axId val="80290944"/>
        <c:scaling>
          <c:orientation val="minMax"/>
        </c:scaling>
        <c:delete val="0"/>
        <c:axPos val="l"/>
        <c:majorGridlines/>
        <c:numFmt formatCode="General" sourceLinked="1"/>
        <c:majorTickMark val="none"/>
        <c:minorTickMark val="none"/>
        <c:tickLblPos val="nextTo"/>
        <c:crossAx val="80288768"/>
        <c:crosses val="autoZero"/>
        <c:crossBetween val="between"/>
      </c:valAx>
      <c:dTable>
        <c:showHorzBorder val="1"/>
        <c:showVertBorder val="1"/>
        <c:showOutline val="1"/>
        <c:showKeys val="1"/>
      </c:dTable>
    </c:plotArea>
    <c:plotVisOnly val="1"/>
    <c:dispBlanksAs val="gap"/>
    <c:showDLblsOverMax val="0"/>
  </c:chart>
  <c:txPr>
    <a:bodyPr/>
    <a:lstStyle/>
    <a:p>
      <a:pPr>
        <a:defRPr sz="1100">
          <a:latin typeface="Arial Narrow"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Rape</c:v>
                </c:pt>
              </c:strCache>
            </c:strRef>
          </c:tx>
          <c:spPr>
            <a:ln w="57150">
              <a:solidFill>
                <a:srgbClr val="000000"/>
              </a:solidFill>
            </a:ln>
          </c:spPr>
          <c:marker>
            <c:spPr>
              <a:ln w="57150">
                <a:solidFill>
                  <a:srgbClr val="000000"/>
                </a:solidFill>
              </a:ln>
            </c:spPr>
          </c:marker>
          <c:cat>
            <c:strRef>
              <c:f>Sheet1!$A$2:$A$8</c:f>
              <c:strCache>
                <c:ptCount val="7"/>
                <c:pt idx="0">
                  <c:v>Week 1 (July 1-7)</c:v>
                </c:pt>
                <c:pt idx="1">
                  <c:v>Week 2 (July 8-14)</c:v>
                </c:pt>
                <c:pt idx="2">
                  <c:v>Week 3 (July 15-21)</c:v>
                </c:pt>
                <c:pt idx="3">
                  <c:v>Week 4 (July 22-27)</c:v>
                </c:pt>
                <c:pt idx="4">
                  <c:v>Week 5 (July 29 - Aug 4)</c:v>
                </c:pt>
                <c:pt idx="5">
                  <c:v>Week 6 (Aug 5 -11)</c:v>
                </c:pt>
                <c:pt idx="6">
                  <c:v>Week 7 (Aug 12 -18)</c:v>
                </c:pt>
              </c:strCache>
            </c:strRef>
          </c:cat>
          <c:val>
            <c:numRef>
              <c:f>Sheet1!$B$2:$B$8</c:f>
              <c:numCache>
                <c:formatCode>General</c:formatCode>
                <c:ptCount val="7"/>
                <c:pt idx="0">
                  <c:v>115</c:v>
                </c:pt>
                <c:pt idx="1">
                  <c:v>98</c:v>
                </c:pt>
                <c:pt idx="2">
                  <c:v>90</c:v>
                </c:pt>
                <c:pt idx="3">
                  <c:v>96</c:v>
                </c:pt>
                <c:pt idx="4">
                  <c:v>91</c:v>
                </c:pt>
                <c:pt idx="5">
                  <c:v>70</c:v>
                </c:pt>
                <c:pt idx="6">
                  <c:v>32</c:v>
                </c:pt>
              </c:numCache>
            </c:numRef>
          </c:val>
          <c:smooth val="0"/>
        </c:ser>
        <c:dLbls>
          <c:showLegendKey val="0"/>
          <c:showVal val="0"/>
          <c:showCatName val="0"/>
          <c:showSerName val="0"/>
          <c:showPercent val="0"/>
          <c:showBubbleSize val="0"/>
        </c:dLbls>
        <c:marker val="1"/>
        <c:smooth val="0"/>
        <c:axId val="80317056"/>
        <c:axId val="80335616"/>
      </c:lineChart>
      <c:catAx>
        <c:axId val="80317056"/>
        <c:scaling>
          <c:orientation val="minMax"/>
        </c:scaling>
        <c:delete val="0"/>
        <c:axPos val="b"/>
        <c:numFmt formatCode="General" sourceLinked="0"/>
        <c:majorTickMark val="none"/>
        <c:minorTickMark val="none"/>
        <c:tickLblPos val="nextTo"/>
        <c:crossAx val="80335616"/>
        <c:crosses val="autoZero"/>
        <c:auto val="1"/>
        <c:lblAlgn val="ctr"/>
        <c:lblOffset val="100"/>
        <c:noMultiLvlLbl val="0"/>
      </c:catAx>
      <c:valAx>
        <c:axId val="80335616"/>
        <c:scaling>
          <c:orientation val="minMax"/>
        </c:scaling>
        <c:delete val="0"/>
        <c:axPos val="l"/>
        <c:majorGridlines/>
        <c:numFmt formatCode="General" sourceLinked="1"/>
        <c:majorTickMark val="none"/>
        <c:minorTickMark val="none"/>
        <c:tickLblPos val="nextTo"/>
        <c:crossAx val="80317056"/>
        <c:crosses val="autoZero"/>
        <c:crossBetween val="between"/>
      </c:valAx>
      <c:dTable>
        <c:showHorzBorder val="1"/>
        <c:showVertBorder val="1"/>
        <c:showOutline val="1"/>
        <c:showKeys val="1"/>
      </c:dTable>
    </c:plotArea>
    <c:plotVisOnly val="1"/>
    <c:dispBlanksAs val="gap"/>
    <c:showDLblsOverMax val="0"/>
  </c:chart>
  <c:txPr>
    <a:bodyPr/>
    <a:lstStyle/>
    <a:p>
      <a:pPr>
        <a:defRPr sz="1100">
          <a:latin typeface="Arial Narrow"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Daily Average</c:v>
                </c:pt>
              </c:strCache>
            </c:strRef>
          </c:tx>
          <c:spPr>
            <a:solidFill>
              <a:srgbClr val="FF0000"/>
            </a:solidFill>
            <a:ln w="57150">
              <a:solidFill>
                <a:srgbClr val="0000FF"/>
              </a:solidFill>
            </a:ln>
          </c:spPr>
          <c:invertIfNegative val="0"/>
          <c:dPt>
            <c:idx val="2"/>
            <c:invertIfNegative val="0"/>
            <c:bubble3D val="0"/>
            <c:spPr>
              <a:solidFill>
                <a:srgbClr val="0000FF"/>
              </a:solidFill>
              <a:ln w="57150">
                <a:solidFill>
                  <a:srgbClr val="0000FF"/>
                </a:solidFill>
              </a:ln>
            </c:spPr>
          </c:dPt>
          <c:cat>
            <c:strRef>
              <c:f>Sheet1!$A$2:$A$4</c:f>
              <c:strCache>
                <c:ptCount val="3"/>
                <c:pt idx="0">
                  <c:v>2nd Sem 2015</c:v>
                </c:pt>
                <c:pt idx="2">
                  <c:v>July 1 - Aug 7, 2016</c:v>
                </c:pt>
              </c:strCache>
            </c:strRef>
          </c:cat>
          <c:val>
            <c:numRef>
              <c:f>Sheet1!$B$2:$B$4</c:f>
              <c:numCache>
                <c:formatCode>General</c:formatCode>
                <c:ptCount val="3"/>
                <c:pt idx="0">
                  <c:v>499</c:v>
                </c:pt>
                <c:pt idx="2">
                  <c:v>256</c:v>
                </c:pt>
              </c:numCache>
            </c:numRef>
          </c:val>
        </c:ser>
        <c:dLbls>
          <c:showLegendKey val="0"/>
          <c:showVal val="0"/>
          <c:showCatName val="0"/>
          <c:showSerName val="0"/>
          <c:showPercent val="0"/>
          <c:showBubbleSize val="0"/>
        </c:dLbls>
        <c:gapWidth val="150"/>
        <c:axId val="80378880"/>
        <c:axId val="80380672"/>
      </c:barChart>
      <c:catAx>
        <c:axId val="80378880"/>
        <c:scaling>
          <c:orientation val="minMax"/>
        </c:scaling>
        <c:delete val="0"/>
        <c:axPos val="b"/>
        <c:numFmt formatCode="General" sourceLinked="0"/>
        <c:majorTickMark val="none"/>
        <c:minorTickMark val="none"/>
        <c:tickLblPos val="nextTo"/>
        <c:crossAx val="80380672"/>
        <c:crosses val="autoZero"/>
        <c:auto val="1"/>
        <c:lblAlgn val="ctr"/>
        <c:lblOffset val="100"/>
        <c:noMultiLvlLbl val="0"/>
      </c:catAx>
      <c:valAx>
        <c:axId val="80380672"/>
        <c:scaling>
          <c:orientation val="minMax"/>
        </c:scaling>
        <c:delete val="0"/>
        <c:axPos val="l"/>
        <c:majorGridlines/>
        <c:numFmt formatCode="General" sourceLinked="1"/>
        <c:majorTickMark val="none"/>
        <c:minorTickMark val="none"/>
        <c:tickLblPos val="nextTo"/>
        <c:crossAx val="80378880"/>
        <c:crosses val="autoZero"/>
        <c:crossBetween val="between"/>
      </c:valAx>
      <c:dTable>
        <c:showHorzBorder val="1"/>
        <c:showVertBorder val="1"/>
        <c:showOutline val="1"/>
        <c:showKeys val="1"/>
      </c:dTable>
    </c:plotArea>
    <c:plotVisOnly val="1"/>
    <c:dispBlanksAs val="gap"/>
    <c:showDLblsOverMax val="0"/>
  </c:chart>
  <c:txPr>
    <a:bodyPr/>
    <a:lstStyle/>
    <a:p>
      <a:pPr>
        <a:defRPr sz="1600">
          <a:latin typeface="Arial Narrow"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Daily Crime Trend </a:t>
            </a:r>
          </a:p>
          <a:p>
            <a:pPr>
              <a:defRPr sz="2800"/>
            </a:pPr>
            <a:r>
              <a:rPr lang="en-US" sz="2800" dirty="0" smtClean="0"/>
              <a:t>(July </a:t>
            </a:r>
            <a:r>
              <a:rPr lang="en-US" sz="2800" dirty="0"/>
              <a:t>1 </a:t>
            </a:r>
            <a:r>
              <a:rPr lang="en-US" sz="2800" dirty="0" smtClean="0"/>
              <a:t>to </a:t>
            </a:r>
            <a:r>
              <a:rPr lang="en-US" sz="2800" dirty="0"/>
              <a:t>Aug 21 </a:t>
            </a:r>
            <a:r>
              <a:rPr lang="en-US" sz="2800" dirty="0" smtClean="0"/>
              <a:t>2016)</a:t>
            </a:r>
            <a:endParaRPr lang="en-US" sz="2800" dirty="0"/>
          </a:p>
        </c:rich>
      </c:tx>
      <c:overlay val="0"/>
    </c:title>
    <c:autoTitleDeleted val="0"/>
    <c:plotArea>
      <c:layout/>
      <c:lineChart>
        <c:grouping val="standard"/>
        <c:varyColors val="0"/>
        <c:ser>
          <c:idx val="0"/>
          <c:order val="0"/>
          <c:tx>
            <c:strRef>
              <c:f>Sheet1!$C$15</c:f>
              <c:strCache>
                <c:ptCount val="1"/>
                <c:pt idx="0">
                  <c:v>Crime Against Person</c:v>
                </c:pt>
              </c:strCache>
            </c:strRef>
          </c:tx>
          <c:marker>
            <c:symbol val="none"/>
          </c:marker>
          <c:dLbls>
            <c:spPr>
              <a:noFill/>
              <a:ln>
                <a:noFill/>
              </a:ln>
              <a:effectLst/>
            </c:spPr>
            <c:txPr>
              <a:bodyPr/>
              <a:lstStyle/>
              <a:p>
                <a:pPr>
                  <a:defRPr sz="12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Sheet1!$D$14:$BC$14</c:f>
              <c:numCache>
                <c:formatCode>d\-mmm</c:formatCode>
                <c:ptCount val="52"/>
                <c:pt idx="0">
                  <c:v>42552</c:v>
                </c:pt>
                <c:pt idx="1">
                  <c:v>42553</c:v>
                </c:pt>
                <c:pt idx="2">
                  <c:v>42554</c:v>
                </c:pt>
                <c:pt idx="3">
                  <c:v>42555</c:v>
                </c:pt>
                <c:pt idx="4">
                  <c:v>42556</c:v>
                </c:pt>
                <c:pt idx="5">
                  <c:v>42557</c:v>
                </c:pt>
                <c:pt idx="6">
                  <c:v>42558</c:v>
                </c:pt>
                <c:pt idx="7">
                  <c:v>42559</c:v>
                </c:pt>
                <c:pt idx="8">
                  <c:v>42560</c:v>
                </c:pt>
                <c:pt idx="9">
                  <c:v>42561</c:v>
                </c:pt>
                <c:pt idx="10">
                  <c:v>42562</c:v>
                </c:pt>
                <c:pt idx="11">
                  <c:v>42563</c:v>
                </c:pt>
                <c:pt idx="12">
                  <c:v>42564</c:v>
                </c:pt>
                <c:pt idx="13">
                  <c:v>42565</c:v>
                </c:pt>
                <c:pt idx="14">
                  <c:v>42566</c:v>
                </c:pt>
                <c:pt idx="15">
                  <c:v>42567</c:v>
                </c:pt>
                <c:pt idx="16">
                  <c:v>42568</c:v>
                </c:pt>
                <c:pt idx="17">
                  <c:v>42569</c:v>
                </c:pt>
                <c:pt idx="18">
                  <c:v>42570</c:v>
                </c:pt>
                <c:pt idx="19">
                  <c:v>42571</c:v>
                </c:pt>
                <c:pt idx="20">
                  <c:v>42572</c:v>
                </c:pt>
                <c:pt idx="21">
                  <c:v>42573</c:v>
                </c:pt>
                <c:pt idx="22">
                  <c:v>42574</c:v>
                </c:pt>
                <c:pt idx="23">
                  <c:v>42575</c:v>
                </c:pt>
                <c:pt idx="24">
                  <c:v>42576</c:v>
                </c:pt>
                <c:pt idx="25">
                  <c:v>42577</c:v>
                </c:pt>
                <c:pt idx="26">
                  <c:v>42578</c:v>
                </c:pt>
                <c:pt idx="27">
                  <c:v>42579</c:v>
                </c:pt>
                <c:pt idx="28">
                  <c:v>42580</c:v>
                </c:pt>
                <c:pt idx="29">
                  <c:v>42581</c:v>
                </c:pt>
                <c:pt idx="30">
                  <c:v>42582</c:v>
                </c:pt>
                <c:pt idx="31">
                  <c:v>42583</c:v>
                </c:pt>
                <c:pt idx="32">
                  <c:v>42584</c:v>
                </c:pt>
                <c:pt idx="33">
                  <c:v>42585</c:v>
                </c:pt>
                <c:pt idx="34">
                  <c:v>42586</c:v>
                </c:pt>
                <c:pt idx="35">
                  <c:v>42587</c:v>
                </c:pt>
                <c:pt idx="36">
                  <c:v>42588</c:v>
                </c:pt>
                <c:pt idx="37">
                  <c:v>42589</c:v>
                </c:pt>
                <c:pt idx="38">
                  <c:v>42590</c:v>
                </c:pt>
                <c:pt idx="39">
                  <c:v>42591</c:v>
                </c:pt>
                <c:pt idx="40">
                  <c:v>42592</c:v>
                </c:pt>
                <c:pt idx="41">
                  <c:v>42593</c:v>
                </c:pt>
                <c:pt idx="42">
                  <c:v>42594</c:v>
                </c:pt>
                <c:pt idx="43">
                  <c:v>42595</c:v>
                </c:pt>
                <c:pt idx="44">
                  <c:v>42596</c:v>
                </c:pt>
                <c:pt idx="45">
                  <c:v>42597</c:v>
                </c:pt>
                <c:pt idx="46">
                  <c:v>42598</c:v>
                </c:pt>
                <c:pt idx="47">
                  <c:v>42599</c:v>
                </c:pt>
                <c:pt idx="48">
                  <c:v>42600</c:v>
                </c:pt>
                <c:pt idx="49">
                  <c:v>42601</c:v>
                </c:pt>
                <c:pt idx="50">
                  <c:v>42602</c:v>
                </c:pt>
                <c:pt idx="51">
                  <c:v>42603</c:v>
                </c:pt>
              </c:numCache>
            </c:numRef>
          </c:cat>
          <c:val>
            <c:numRef>
              <c:f>Sheet1!$D$15:$BC$15</c:f>
              <c:numCache>
                <c:formatCode>General</c:formatCode>
                <c:ptCount val="52"/>
                <c:pt idx="0">
                  <c:v>129</c:v>
                </c:pt>
                <c:pt idx="1">
                  <c:v>152</c:v>
                </c:pt>
                <c:pt idx="2">
                  <c:v>203</c:v>
                </c:pt>
                <c:pt idx="3">
                  <c:v>149</c:v>
                </c:pt>
                <c:pt idx="4">
                  <c:v>140</c:v>
                </c:pt>
                <c:pt idx="5">
                  <c:v>163</c:v>
                </c:pt>
                <c:pt idx="6">
                  <c:v>127</c:v>
                </c:pt>
                <c:pt idx="7">
                  <c:v>150</c:v>
                </c:pt>
                <c:pt idx="8">
                  <c:v>191</c:v>
                </c:pt>
                <c:pt idx="9">
                  <c:v>212</c:v>
                </c:pt>
                <c:pt idx="10">
                  <c:v>164</c:v>
                </c:pt>
                <c:pt idx="11">
                  <c:v>157</c:v>
                </c:pt>
                <c:pt idx="12">
                  <c:v>139</c:v>
                </c:pt>
                <c:pt idx="13">
                  <c:v>190</c:v>
                </c:pt>
                <c:pt idx="14">
                  <c:v>159</c:v>
                </c:pt>
                <c:pt idx="15">
                  <c:v>77</c:v>
                </c:pt>
                <c:pt idx="16">
                  <c:v>257</c:v>
                </c:pt>
                <c:pt idx="17">
                  <c:v>201</c:v>
                </c:pt>
                <c:pt idx="18">
                  <c:v>176</c:v>
                </c:pt>
                <c:pt idx="19">
                  <c:v>175</c:v>
                </c:pt>
                <c:pt idx="20">
                  <c:v>157</c:v>
                </c:pt>
                <c:pt idx="21">
                  <c:v>168</c:v>
                </c:pt>
                <c:pt idx="22">
                  <c:v>146</c:v>
                </c:pt>
                <c:pt idx="23">
                  <c:v>198</c:v>
                </c:pt>
                <c:pt idx="24">
                  <c:v>171</c:v>
                </c:pt>
                <c:pt idx="25">
                  <c:v>158</c:v>
                </c:pt>
                <c:pt idx="26">
                  <c:v>171</c:v>
                </c:pt>
                <c:pt idx="27">
                  <c:v>162</c:v>
                </c:pt>
                <c:pt idx="28">
                  <c:v>130</c:v>
                </c:pt>
                <c:pt idx="29">
                  <c:v>135</c:v>
                </c:pt>
                <c:pt idx="30">
                  <c:v>184</c:v>
                </c:pt>
                <c:pt idx="31">
                  <c:v>142</c:v>
                </c:pt>
                <c:pt idx="32">
                  <c:v>157</c:v>
                </c:pt>
                <c:pt idx="33">
                  <c:v>144</c:v>
                </c:pt>
                <c:pt idx="34">
                  <c:v>154</c:v>
                </c:pt>
                <c:pt idx="35">
                  <c:v>153</c:v>
                </c:pt>
                <c:pt idx="36">
                  <c:v>159</c:v>
                </c:pt>
                <c:pt idx="37">
                  <c:v>183</c:v>
                </c:pt>
                <c:pt idx="38">
                  <c:v>141</c:v>
                </c:pt>
                <c:pt idx="39">
                  <c:v>125</c:v>
                </c:pt>
                <c:pt idx="40">
                  <c:v>163</c:v>
                </c:pt>
                <c:pt idx="41">
                  <c:v>151</c:v>
                </c:pt>
                <c:pt idx="42">
                  <c:v>119</c:v>
                </c:pt>
                <c:pt idx="43">
                  <c:v>130</c:v>
                </c:pt>
                <c:pt idx="44">
                  <c:v>183</c:v>
                </c:pt>
                <c:pt idx="45">
                  <c:v>156</c:v>
                </c:pt>
                <c:pt idx="46">
                  <c:v>140</c:v>
                </c:pt>
                <c:pt idx="47">
                  <c:v>125</c:v>
                </c:pt>
                <c:pt idx="48">
                  <c:v>101</c:v>
                </c:pt>
                <c:pt idx="49">
                  <c:v>56</c:v>
                </c:pt>
                <c:pt idx="50">
                  <c:v>33</c:v>
                </c:pt>
                <c:pt idx="51">
                  <c:v>23</c:v>
                </c:pt>
              </c:numCache>
            </c:numRef>
          </c:val>
          <c:smooth val="0"/>
        </c:ser>
        <c:ser>
          <c:idx val="1"/>
          <c:order val="1"/>
          <c:tx>
            <c:strRef>
              <c:f>Sheet1!$C$16</c:f>
              <c:strCache>
                <c:ptCount val="1"/>
                <c:pt idx="0">
                  <c:v>Crime Against Property</c:v>
                </c:pt>
              </c:strCache>
            </c:strRef>
          </c:tx>
          <c:marker>
            <c:symbol val="none"/>
          </c:marker>
          <c:dLbls>
            <c:spPr>
              <a:noFill/>
              <a:ln>
                <a:noFill/>
              </a:ln>
              <a:effectLst/>
            </c:spPr>
            <c:txPr>
              <a:bodyPr/>
              <a:lstStyle/>
              <a:p>
                <a:pPr>
                  <a:defRPr sz="1200"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Sheet1!$D$14:$BC$14</c:f>
              <c:numCache>
                <c:formatCode>d\-mmm</c:formatCode>
                <c:ptCount val="52"/>
                <c:pt idx="0">
                  <c:v>42552</c:v>
                </c:pt>
                <c:pt idx="1">
                  <c:v>42553</c:v>
                </c:pt>
                <c:pt idx="2">
                  <c:v>42554</c:v>
                </c:pt>
                <c:pt idx="3">
                  <c:v>42555</c:v>
                </c:pt>
                <c:pt idx="4">
                  <c:v>42556</c:v>
                </c:pt>
                <c:pt idx="5">
                  <c:v>42557</c:v>
                </c:pt>
                <c:pt idx="6">
                  <c:v>42558</c:v>
                </c:pt>
                <c:pt idx="7">
                  <c:v>42559</c:v>
                </c:pt>
                <c:pt idx="8">
                  <c:v>42560</c:v>
                </c:pt>
                <c:pt idx="9">
                  <c:v>42561</c:v>
                </c:pt>
                <c:pt idx="10">
                  <c:v>42562</c:v>
                </c:pt>
                <c:pt idx="11">
                  <c:v>42563</c:v>
                </c:pt>
                <c:pt idx="12">
                  <c:v>42564</c:v>
                </c:pt>
                <c:pt idx="13">
                  <c:v>42565</c:v>
                </c:pt>
                <c:pt idx="14">
                  <c:v>42566</c:v>
                </c:pt>
                <c:pt idx="15">
                  <c:v>42567</c:v>
                </c:pt>
                <c:pt idx="16">
                  <c:v>42568</c:v>
                </c:pt>
                <c:pt idx="17">
                  <c:v>42569</c:v>
                </c:pt>
                <c:pt idx="18">
                  <c:v>42570</c:v>
                </c:pt>
                <c:pt idx="19">
                  <c:v>42571</c:v>
                </c:pt>
                <c:pt idx="20">
                  <c:v>42572</c:v>
                </c:pt>
                <c:pt idx="21">
                  <c:v>42573</c:v>
                </c:pt>
                <c:pt idx="22">
                  <c:v>42574</c:v>
                </c:pt>
                <c:pt idx="23">
                  <c:v>42575</c:v>
                </c:pt>
                <c:pt idx="24">
                  <c:v>42576</c:v>
                </c:pt>
                <c:pt idx="25">
                  <c:v>42577</c:v>
                </c:pt>
                <c:pt idx="26">
                  <c:v>42578</c:v>
                </c:pt>
                <c:pt idx="27">
                  <c:v>42579</c:v>
                </c:pt>
                <c:pt idx="28">
                  <c:v>42580</c:v>
                </c:pt>
                <c:pt idx="29">
                  <c:v>42581</c:v>
                </c:pt>
                <c:pt idx="30">
                  <c:v>42582</c:v>
                </c:pt>
                <c:pt idx="31">
                  <c:v>42583</c:v>
                </c:pt>
                <c:pt idx="32">
                  <c:v>42584</c:v>
                </c:pt>
                <c:pt idx="33">
                  <c:v>42585</c:v>
                </c:pt>
                <c:pt idx="34">
                  <c:v>42586</c:v>
                </c:pt>
                <c:pt idx="35">
                  <c:v>42587</c:v>
                </c:pt>
                <c:pt idx="36">
                  <c:v>42588</c:v>
                </c:pt>
                <c:pt idx="37">
                  <c:v>42589</c:v>
                </c:pt>
                <c:pt idx="38">
                  <c:v>42590</c:v>
                </c:pt>
                <c:pt idx="39">
                  <c:v>42591</c:v>
                </c:pt>
                <c:pt idx="40">
                  <c:v>42592</c:v>
                </c:pt>
                <c:pt idx="41">
                  <c:v>42593</c:v>
                </c:pt>
                <c:pt idx="42">
                  <c:v>42594</c:v>
                </c:pt>
                <c:pt idx="43">
                  <c:v>42595</c:v>
                </c:pt>
                <c:pt idx="44">
                  <c:v>42596</c:v>
                </c:pt>
                <c:pt idx="45">
                  <c:v>42597</c:v>
                </c:pt>
                <c:pt idx="46">
                  <c:v>42598</c:v>
                </c:pt>
                <c:pt idx="47">
                  <c:v>42599</c:v>
                </c:pt>
                <c:pt idx="48">
                  <c:v>42600</c:v>
                </c:pt>
                <c:pt idx="49">
                  <c:v>42601</c:v>
                </c:pt>
                <c:pt idx="50">
                  <c:v>42602</c:v>
                </c:pt>
                <c:pt idx="51">
                  <c:v>42603</c:v>
                </c:pt>
              </c:numCache>
            </c:numRef>
          </c:cat>
          <c:val>
            <c:numRef>
              <c:f>Sheet1!$D$16:$BC$16</c:f>
              <c:numCache>
                <c:formatCode>General</c:formatCode>
                <c:ptCount val="52"/>
                <c:pt idx="0">
                  <c:v>303</c:v>
                </c:pt>
                <c:pt idx="1">
                  <c:v>258</c:v>
                </c:pt>
                <c:pt idx="2">
                  <c:v>267</c:v>
                </c:pt>
                <c:pt idx="3">
                  <c:v>353</c:v>
                </c:pt>
                <c:pt idx="4">
                  <c:v>312</c:v>
                </c:pt>
                <c:pt idx="5">
                  <c:v>287</c:v>
                </c:pt>
                <c:pt idx="6">
                  <c:v>298</c:v>
                </c:pt>
                <c:pt idx="7">
                  <c:v>257</c:v>
                </c:pt>
                <c:pt idx="8">
                  <c:v>262</c:v>
                </c:pt>
                <c:pt idx="9">
                  <c:v>247</c:v>
                </c:pt>
                <c:pt idx="10">
                  <c:v>313</c:v>
                </c:pt>
                <c:pt idx="11">
                  <c:v>276</c:v>
                </c:pt>
                <c:pt idx="12">
                  <c:v>251</c:v>
                </c:pt>
                <c:pt idx="13">
                  <c:v>226</c:v>
                </c:pt>
                <c:pt idx="14">
                  <c:v>268</c:v>
                </c:pt>
                <c:pt idx="15">
                  <c:v>258</c:v>
                </c:pt>
                <c:pt idx="16">
                  <c:v>251</c:v>
                </c:pt>
                <c:pt idx="17">
                  <c:v>304</c:v>
                </c:pt>
                <c:pt idx="18">
                  <c:v>238</c:v>
                </c:pt>
                <c:pt idx="19">
                  <c:v>283</c:v>
                </c:pt>
                <c:pt idx="20">
                  <c:v>240</c:v>
                </c:pt>
                <c:pt idx="21">
                  <c:v>258</c:v>
                </c:pt>
                <c:pt idx="22">
                  <c:v>243</c:v>
                </c:pt>
                <c:pt idx="23">
                  <c:v>215</c:v>
                </c:pt>
                <c:pt idx="24">
                  <c:v>295</c:v>
                </c:pt>
                <c:pt idx="25">
                  <c:v>284</c:v>
                </c:pt>
                <c:pt idx="26">
                  <c:v>234</c:v>
                </c:pt>
                <c:pt idx="27">
                  <c:v>260</c:v>
                </c:pt>
                <c:pt idx="28">
                  <c:v>211</c:v>
                </c:pt>
                <c:pt idx="29">
                  <c:v>223</c:v>
                </c:pt>
                <c:pt idx="30">
                  <c:v>244</c:v>
                </c:pt>
                <c:pt idx="31">
                  <c:v>272</c:v>
                </c:pt>
                <c:pt idx="32">
                  <c:v>264</c:v>
                </c:pt>
                <c:pt idx="33">
                  <c:v>237</c:v>
                </c:pt>
                <c:pt idx="34">
                  <c:v>256</c:v>
                </c:pt>
                <c:pt idx="35">
                  <c:v>225</c:v>
                </c:pt>
                <c:pt idx="36">
                  <c:v>184</c:v>
                </c:pt>
                <c:pt idx="37">
                  <c:v>212</c:v>
                </c:pt>
                <c:pt idx="38">
                  <c:v>275</c:v>
                </c:pt>
                <c:pt idx="39">
                  <c:v>212</c:v>
                </c:pt>
                <c:pt idx="40">
                  <c:v>208</c:v>
                </c:pt>
                <c:pt idx="41">
                  <c:v>205</c:v>
                </c:pt>
                <c:pt idx="42">
                  <c:v>203</c:v>
                </c:pt>
                <c:pt idx="43">
                  <c:v>154</c:v>
                </c:pt>
                <c:pt idx="44">
                  <c:v>209</c:v>
                </c:pt>
                <c:pt idx="45">
                  <c:v>203</c:v>
                </c:pt>
                <c:pt idx="46">
                  <c:v>172</c:v>
                </c:pt>
                <c:pt idx="47">
                  <c:v>158</c:v>
                </c:pt>
                <c:pt idx="48">
                  <c:v>131</c:v>
                </c:pt>
                <c:pt idx="49">
                  <c:v>98</c:v>
                </c:pt>
                <c:pt idx="50">
                  <c:v>49</c:v>
                </c:pt>
                <c:pt idx="51">
                  <c:v>29</c:v>
                </c:pt>
              </c:numCache>
            </c:numRef>
          </c:val>
          <c:smooth val="0"/>
        </c:ser>
        <c:dLbls>
          <c:showLegendKey val="0"/>
          <c:showVal val="0"/>
          <c:showCatName val="0"/>
          <c:showSerName val="0"/>
          <c:showPercent val="0"/>
          <c:showBubbleSize val="0"/>
        </c:dLbls>
        <c:marker val="1"/>
        <c:smooth val="0"/>
        <c:axId val="82440576"/>
        <c:axId val="82442112"/>
      </c:lineChart>
      <c:dateAx>
        <c:axId val="82440576"/>
        <c:scaling>
          <c:orientation val="minMax"/>
        </c:scaling>
        <c:delete val="0"/>
        <c:axPos val="b"/>
        <c:numFmt formatCode="[$-409]d\-mmm;@" sourceLinked="0"/>
        <c:majorTickMark val="none"/>
        <c:minorTickMark val="none"/>
        <c:tickLblPos val="nextTo"/>
        <c:txPr>
          <a:bodyPr/>
          <a:lstStyle/>
          <a:p>
            <a:pPr>
              <a:defRPr sz="800" b="1"/>
            </a:pPr>
            <a:endParaRPr lang="en-US"/>
          </a:p>
        </c:txPr>
        <c:crossAx val="82442112"/>
        <c:crosses val="autoZero"/>
        <c:auto val="1"/>
        <c:lblOffset val="100"/>
        <c:baseTimeUnit val="days"/>
      </c:dateAx>
      <c:valAx>
        <c:axId val="82442112"/>
        <c:scaling>
          <c:orientation val="minMax"/>
          <c:max val="370"/>
          <c:min val="0"/>
        </c:scaling>
        <c:delete val="0"/>
        <c:axPos val="l"/>
        <c:majorGridlines/>
        <c:numFmt formatCode="General" sourceLinked="1"/>
        <c:majorTickMark val="none"/>
        <c:minorTickMark val="none"/>
        <c:tickLblPos val="nextTo"/>
        <c:spPr>
          <a:ln w="9525">
            <a:noFill/>
          </a:ln>
        </c:spPr>
        <c:txPr>
          <a:bodyPr/>
          <a:lstStyle/>
          <a:p>
            <a:pPr>
              <a:defRPr sz="1400"/>
            </a:pPr>
            <a:endParaRPr lang="en-US"/>
          </a:p>
        </c:txPr>
        <c:crossAx val="82440576"/>
        <c:crosses val="autoZero"/>
        <c:crossBetween val="between"/>
        <c:majorUnit val="50"/>
        <c:minorUnit val="1"/>
      </c:valAx>
    </c:plotArea>
    <c:legend>
      <c:legendPos val="b"/>
      <c:overlay val="0"/>
      <c:txPr>
        <a:bodyPr/>
        <a:lstStyle/>
        <a:p>
          <a:pPr>
            <a:defRPr sz="1400" b="1"/>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overlay val="0"/>
    </c:title>
    <c:autoTitleDeleted val="0"/>
    <c:plotArea>
      <c:layout/>
      <c:barChart>
        <c:barDir val="col"/>
        <c:grouping val="clustered"/>
        <c:varyColors val="0"/>
        <c:ser>
          <c:idx val="0"/>
          <c:order val="0"/>
          <c:tx>
            <c:strRef>
              <c:f>Sheet1!$B$1</c:f>
              <c:strCache>
                <c:ptCount val="1"/>
                <c:pt idx="0">
                  <c:v>Number of Victims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PRO 1</c:v>
                </c:pt>
                <c:pt idx="1">
                  <c:v>PRO 2</c:v>
                </c:pt>
                <c:pt idx="2">
                  <c:v>PRO 3</c:v>
                </c:pt>
                <c:pt idx="3">
                  <c:v>PRO 4A</c:v>
                </c:pt>
                <c:pt idx="4">
                  <c:v>PRO 4A</c:v>
                </c:pt>
                <c:pt idx="5">
                  <c:v>PRO 5</c:v>
                </c:pt>
                <c:pt idx="6">
                  <c:v>PRO 6</c:v>
                </c:pt>
                <c:pt idx="7">
                  <c:v>PRO 7</c:v>
                </c:pt>
                <c:pt idx="8">
                  <c:v>PRO 8</c:v>
                </c:pt>
                <c:pt idx="9">
                  <c:v>PRO 9</c:v>
                </c:pt>
                <c:pt idx="10">
                  <c:v>PRO 10</c:v>
                </c:pt>
                <c:pt idx="11">
                  <c:v>PRO 11</c:v>
                </c:pt>
                <c:pt idx="12">
                  <c:v>PRO 12</c:v>
                </c:pt>
                <c:pt idx="13">
                  <c:v>PRO 13</c:v>
                </c:pt>
                <c:pt idx="14">
                  <c:v>PRO 18</c:v>
                </c:pt>
                <c:pt idx="15">
                  <c:v>PRO ARMM</c:v>
                </c:pt>
                <c:pt idx="16">
                  <c:v>PRO COR</c:v>
                </c:pt>
                <c:pt idx="17">
                  <c:v>NCRPO</c:v>
                </c:pt>
              </c:strCache>
            </c:strRef>
          </c:cat>
          <c:val>
            <c:numRef>
              <c:f>Sheet1!$B$2:$B$19</c:f>
              <c:numCache>
                <c:formatCode>General</c:formatCode>
                <c:ptCount val="18"/>
                <c:pt idx="0">
                  <c:v>66</c:v>
                </c:pt>
                <c:pt idx="1">
                  <c:v>44</c:v>
                </c:pt>
                <c:pt idx="2">
                  <c:v>118</c:v>
                </c:pt>
                <c:pt idx="3">
                  <c:v>102</c:v>
                </c:pt>
                <c:pt idx="4">
                  <c:v>13</c:v>
                </c:pt>
                <c:pt idx="5">
                  <c:v>35</c:v>
                </c:pt>
                <c:pt idx="6">
                  <c:v>22</c:v>
                </c:pt>
                <c:pt idx="7">
                  <c:v>63</c:v>
                </c:pt>
                <c:pt idx="8">
                  <c:v>32</c:v>
                </c:pt>
                <c:pt idx="9">
                  <c:v>42</c:v>
                </c:pt>
                <c:pt idx="10">
                  <c:v>104</c:v>
                </c:pt>
                <c:pt idx="11">
                  <c:v>84</c:v>
                </c:pt>
                <c:pt idx="12">
                  <c:v>71</c:v>
                </c:pt>
                <c:pt idx="13">
                  <c:v>33</c:v>
                </c:pt>
                <c:pt idx="14">
                  <c:v>27</c:v>
                </c:pt>
                <c:pt idx="15">
                  <c:v>31</c:v>
                </c:pt>
                <c:pt idx="16">
                  <c:v>11</c:v>
                </c:pt>
                <c:pt idx="17">
                  <c:v>262</c:v>
                </c:pt>
              </c:numCache>
            </c:numRef>
          </c:val>
        </c:ser>
        <c:dLbls>
          <c:showLegendKey val="0"/>
          <c:showVal val="1"/>
          <c:showCatName val="0"/>
          <c:showSerName val="0"/>
          <c:showPercent val="0"/>
          <c:showBubbleSize val="0"/>
        </c:dLbls>
        <c:gapWidth val="150"/>
        <c:axId val="82786944"/>
        <c:axId val="82793984"/>
      </c:barChart>
      <c:catAx>
        <c:axId val="82786944"/>
        <c:scaling>
          <c:orientation val="minMax"/>
        </c:scaling>
        <c:delete val="0"/>
        <c:axPos val="b"/>
        <c:numFmt formatCode="General" sourceLinked="0"/>
        <c:majorTickMark val="none"/>
        <c:minorTickMark val="none"/>
        <c:tickLblPos val="nextTo"/>
        <c:txPr>
          <a:bodyPr/>
          <a:lstStyle/>
          <a:p>
            <a:pPr>
              <a:defRPr sz="1100">
                <a:latin typeface="Arial Narrow" pitchFamily="34" charset="0"/>
              </a:defRPr>
            </a:pPr>
            <a:endParaRPr lang="en-US"/>
          </a:p>
        </c:txPr>
        <c:crossAx val="82793984"/>
        <c:crosses val="autoZero"/>
        <c:auto val="1"/>
        <c:lblAlgn val="ctr"/>
        <c:lblOffset val="100"/>
        <c:noMultiLvlLbl val="0"/>
      </c:catAx>
      <c:valAx>
        <c:axId val="82793984"/>
        <c:scaling>
          <c:orientation val="minMax"/>
        </c:scaling>
        <c:delete val="0"/>
        <c:axPos val="l"/>
        <c:majorGridlines/>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8278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295"/>
        </c:manualLayout>
      </c:layout>
      <c:pieChart>
        <c:varyColors val="1"/>
        <c:ser>
          <c:idx val="0"/>
          <c:order val="0"/>
          <c:tx>
            <c:strRef>
              <c:f>Sheet1!$B$1</c:f>
              <c:strCache>
                <c:ptCount val="1"/>
                <c:pt idx="0">
                  <c:v>Sales</c:v>
                </c:pt>
              </c:strCache>
            </c:strRef>
          </c:tx>
          <c:explosion val="8"/>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Sheet1!$A$2:$A$6</c:f>
              <c:strCache>
                <c:ptCount val="5"/>
                <c:pt idx="0">
                  <c:v>Not Indicated</c:v>
                </c:pt>
                <c:pt idx="1">
                  <c:v>Below 18</c:v>
                </c:pt>
                <c:pt idx="2">
                  <c:v>18 - 30</c:v>
                </c:pt>
                <c:pt idx="3">
                  <c:v>31 - 50</c:v>
                </c:pt>
                <c:pt idx="4">
                  <c:v>51 and above</c:v>
                </c:pt>
              </c:strCache>
            </c:strRef>
          </c:cat>
          <c:val>
            <c:numRef>
              <c:f>Sheet1!$B$2:$B$6</c:f>
              <c:numCache>
                <c:formatCode>General</c:formatCode>
                <c:ptCount val="5"/>
                <c:pt idx="0">
                  <c:v>175</c:v>
                </c:pt>
                <c:pt idx="1">
                  <c:v>18</c:v>
                </c:pt>
                <c:pt idx="2">
                  <c:v>211</c:v>
                </c:pt>
                <c:pt idx="3">
                  <c:v>631</c:v>
                </c:pt>
                <c:pt idx="4">
                  <c:v>125</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7162506410836798"/>
          <c:y val="0.22028009088792"/>
          <c:w val="0.27231435725706798"/>
          <c:h val="0.59694002278492198"/>
        </c:manualLayout>
      </c:layout>
      <c:overlay val="0"/>
      <c:txPr>
        <a:bodyPr/>
        <a:lstStyle/>
        <a:p>
          <a:pPr>
            <a:defRPr sz="24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295"/>
        </c:manualLayout>
      </c:layout>
      <c:pieChart>
        <c:varyColors val="1"/>
        <c:ser>
          <c:idx val="0"/>
          <c:order val="0"/>
          <c:tx>
            <c:strRef>
              <c:f>Sheet1!$B$1</c:f>
              <c:strCache>
                <c:ptCount val="1"/>
                <c:pt idx="0">
                  <c:v>Sales</c:v>
                </c:pt>
              </c:strCache>
            </c:strRef>
          </c:tx>
          <c:explosion val="8"/>
          <c:dPt>
            <c:idx val="2"/>
            <c:bubble3D val="0"/>
            <c:spPr>
              <a:solidFill>
                <a:srgbClr val="008000"/>
              </a:solidFill>
            </c:spPr>
          </c:dPt>
          <c:dPt>
            <c:idx val="3"/>
            <c:bubble3D val="0"/>
            <c:spPr>
              <a:ln>
                <a:solidFill>
                  <a:srgbClr val="0000FF"/>
                </a:solidFill>
              </a:ln>
            </c:spPr>
          </c:dPt>
          <c:dPt>
            <c:idx val="4"/>
            <c:bubble3D val="0"/>
            <c:spPr>
              <a:solidFill>
                <a:schemeClr val="accent6">
                  <a:lumMod val="75000"/>
                </a:schemeClr>
              </a:solidFill>
            </c:spPr>
          </c:dPt>
          <c:dLbls>
            <c:dLbl>
              <c:idx val="0"/>
              <c:layout>
                <c:manualLayout>
                  <c:x val="-1.55554760200429E-2"/>
                  <c:y val="2.640738657667799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024576473395402E-3"/>
                  <c:y val="1.125403074615670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474111190646598E-3"/>
                  <c:y val="9.8162729658792698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51014077785731E-3"/>
                  <c:y val="4.1012185976752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estFit"/>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Sheet1!$A$2:$A$6</c:f>
              <c:strCache>
                <c:ptCount val="5"/>
                <c:pt idx="0">
                  <c:v>PNP</c:v>
                </c:pt>
                <c:pt idx="1">
                  <c:v>AFP</c:v>
                </c:pt>
                <c:pt idx="2">
                  <c:v>EGO</c:v>
                </c:pt>
                <c:pt idx="3">
                  <c:v>GE</c:v>
                </c:pt>
                <c:pt idx="4">
                  <c:v>CIV</c:v>
                </c:pt>
              </c:strCache>
            </c:strRef>
          </c:cat>
          <c:val>
            <c:numRef>
              <c:f>Sheet1!$B$2:$B$6</c:f>
              <c:numCache>
                <c:formatCode>General</c:formatCode>
                <c:ptCount val="5"/>
                <c:pt idx="0">
                  <c:v>2</c:v>
                </c:pt>
                <c:pt idx="1">
                  <c:v>8</c:v>
                </c:pt>
                <c:pt idx="2">
                  <c:v>29</c:v>
                </c:pt>
                <c:pt idx="3">
                  <c:v>10</c:v>
                </c:pt>
                <c:pt idx="4">
                  <c:v>1111</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7162506410836798"/>
          <c:y val="0.22028009088792"/>
          <c:w val="0.27231435725706798"/>
          <c:h val="0.59694002278492198"/>
        </c:manualLayout>
      </c:layout>
      <c:overlay val="0"/>
      <c:txPr>
        <a:bodyPr/>
        <a:lstStyle/>
        <a:p>
          <a:pPr>
            <a:defRPr sz="24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195"/>
        </c:manualLayout>
      </c:layout>
      <c:pieChart>
        <c:varyColors val="1"/>
        <c:ser>
          <c:idx val="0"/>
          <c:order val="0"/>
          <c:tx>
            <c:strRef>
              <c:f>Sheet1!$B$1</c:f>
              <c:strCache>
                <c:ptCount val="1"/>
                <c:pt idx="0">
                  <c:v>Sales</c:v>
                </c:pt>
              </c:strCache>
            </c:strRef>
          </c:tx>
          <c:explosion val="8"/>
          <c:dPt>
            <c:idx val="0"/>
            <c:bubble3D val="0"/>
            <c:spPr>
              <a:solidFill>
                <a:schemeClr val="accent6">
                  <a:lumMod val="75000"/>
                </a:schemeClr>
              </a:solidFill>
            </c:spPr>
          </c:dPt>
          <c:dPt>
            <c:idx val="1"/>
            <c:bubble3D val="0"/>
            <c:spPr>
              <a:solidFill>
                <a:srgbClr val="800000"/>
              </a:solidFill>
            </c:spPr>
          </c:dPt>
          <c:dPt>
            <c:idx val="2"/>
            <c:bubble3D val="0"/>
            <c:spPr>
              <a:solidFill>
                <a:srgbClr val="008000"/>
              </a:solidFill>
            </c:spPr>
          </c:dPt>
          <c:dPt>
            <c:idx val="3"/>
            <c:bubble3D val="0"/>
            <c:spPr>
              <a:solidFill>
                <a:srgbClr val="000099"/>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Shooting</c:v>
                </c:pt>
                <c:pt idx="1">
                  <c:v>Stabbing/Hacking</c:v>
                </c:pt>
                <c:pt idx="2">
                  <c:v>Strangulation</c:v>
                </c:pt>
                <c:pt idx="3">
                  <c:v>Others</c:v>
                </c:pt>
              </c:strCache>
            </c:strRef>
          </c:cat>
          <c:val>
            <c:numRef>
              <c:f>Sheet1!$B$2:$B$5</c:f>
              <c:numCache>
                <c:formatCode>General</c:formatCode>
                <c:ptCount val="4"/>
                <c:pt idx="0">
                  <c:v>939</c:v>
                </c:pt>
                <c:pt idx="1">
                  <c:v>69</c:v>
                </c:pt>
                <c:pt idx="2">
                  <c:v>14</c:v>
                </c:pt>
                <c:pt idx="3">
                  <c:v>48</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7162506410836798"/>
          <c:y val="0.22028009088792"/>
          <c:w val="0.29958709138630502"/>
          <c:h val="0.501579267797711"/>
        </c:manualLayout>
      </c:layout>
      <c:overlay val="0"/>
      <c:txPr>
        <a:bodyPr/>
        <a:lstStyle/>
        <a:p>
          <a:pPr>
            <a:defRPr sz="20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195"/>
        </c:manualLayout>
      </c:layout>
      <c:pieChart>
        <c:varyColors val="1"/>
        <c:ser>
          <c:idx val="0"/>
          <c:order val="0"/>
          <c:tx>
            <c:strRef>
              <c:f>Sheet1!$B$1</c:f>
              <c:strCache>
                <c:ptCount val="1"/>
                <c:pt idx="0">
                  <c:v>Sales</c:v>
                </c:pt>
              </c:strCache>
            </c:strRef>
          </c:tx>
          <c:explosion val="8"/>
          <c:dPt>
            <c:idx val="0"/>
            <c:bubble3D val="0"/>
            <c:spPr>
              <a:solidFill>
                <a:srgbClr val="800000"/>
              </a:solidFill>
            </c:spPr>
          </c:dPt>
          <c:dPt>
            <c:idx val="1"/>
            <c:bubble3D val="0"/>
            <c:spPr>
              <a:solidFill>
                <a:schemeClr val="accent6">
                  <a:lumMod val="75000"/>
                </a:schemeClr>
              </a:solidFill>
            </c:spPr>
          </c:dPt>
          <c:dPt>
            <c:idx val="2"/>
            <c:bubble3D val="0"/>
            <c:spPr>
              <a:solidFill>
                <a:srgbClr val="008000"/>
              </a:solidFill>
            </c:spPr>
          </c:dPt>
          <c:dPt>
            <c:idx val="3"/>
            <c:bubble3D val="0"/>
            <c:spPr>
              <a:solidFill>
                <a:srgbClr val="000099"/>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Personal Grudge</c:v>
                </c:pt>
                <c:pt idx="1">
                  <c:v>Involved in Robbery/Theft</c:v>
                </c:pt>
                <c:pt idx="2">
                  <c:v>Involved in Illegal Drugs</c:v>
                </c:pt>
                <c:pt idx="3">
                  <c:v>Undetermined</c:v>
                </c:pt>
              </c:strCache>
            </c:strRef>
          </c:cat>
          <c:val>
            <c:numRef>
              <c:f>Sheet1!$B$2:$B$5</c:f>
              <c:numCache>
                <c:formatCode>General</c:formatCode>
                <c:ptCount val="4"/>
                <c:pt idx="0">
                  <c:v>33</c:v>
                </c:pt>
                <c:pt idx="1">
                  <c:v>7</c:v>
                </c:pt>
                <c:pt idx="2">
                  <c:v>273</c:v>
                </c:pt>
                <c:pt idx="3">
                  <c:v>757</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7162506410836798"/>
          <c:y val="0.22028009088792"/>
          <c:w val="0.27231435725706798"/>
          <c:h val="0.59694002278492198"/>
        </c:manualLayout>
      </c:layout>
      <c:overlay val="0"/>
      <c:txPr>
        <a:bodyPr/>
        <a:lstStyle/>
        <a:p>
          <a:pPr>
            <a:defRPr sz="20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4576585945625305E-2"/>
          <c:y val="6.04718059436119E-2"/>
          <c:w val="0.90542341405437599"/>
          <c:h val="0.77378481923631204"/>
        </c:manualLayout>
      </c:layout>
      <c:pie3DChart>
        <c:varyColors val="1"/>
        <c:ser>
          <c:idx val="0"/>
          <c:order val="0"/>
          <c:tx>
            <c:strRef>
              <c:f>Sheet1!$B$1</c:f>
              <c:strCache>
                <c:ptCount val="1"/>
                <c:pt idx="0">
                  <c:v>Sales</c:v>
                </c:pt>
              </c:strCache>
            </c:strRef>
          </c:tx>
          <c:dPt>
            <c:idx val="0"/>
            <c:bubble3D val="0"/>
            <c:spPr>
              <a:solidFill>
                <a:srgbClr val="00B0F0"/>
              </a:solidFill>
            </c:spPr>
          </c:dPt>
          <c:dPt>
            <c:idx val="1"/>
            <c:bubble3D val="0"/>
            <c:spPr>
              <a:solidFill>
                <a:schemeClr val="accent6">
                  <a:lumMod val="75000"/>
                </a:schemeClr>
              </a:solidFill>
            </c:spPr>
          </c:dPt>
          <c:dLbls>
            <c:dLbl>
              <c:idx val="0"/>
              <c:layout>
                <c:manualLayout>
                  <c:x val="-0.22638717457615101"/>
                  <c:y val="-0.30232010061242798"/>
                </c:manualLayout>
              </c:layout>
              <c:tx>
                <c:rich>
                  <a:bodyPr/>
                  <a:lstStyle/>
                  <a:p>
                    <a:pPr>
                      <a:defRPr lang="en-PH" b="1">
                        <a:solidFill>
                          <a:schemeClr val="bg1"/>
                        </a:solidFill>
                      </a:defRPr>
                    </a:pPr>
                    <a:r>
                      <a:rPr lang="en-US" b="1" dirty="0">
                        <a:solidFill>
                          <a:schemeClr val="bg1"/>
                        </a:solidFill>
                      </a:rPr>
                      <a:t>Unaffected -
 30,715 or 
</a:t>
                    </a:r>
                    <a:r>
                      <a:rPr lang="en-US" b="1" dirty="0" smtClean="0">
                        <a:solidFill>
                          <a:schemeClr val="bg1"/>
                        </a:solidFill>
                      </a:rPr>
                      <a:t>73%</a:t>
                    </a:r>
                    <a:endParaRPr lang="en-US" b="1" dirty="0">
                      <a:solidFill>
                        <a:schemeClr val="bg1"/>
                      </a:solidFill>
                    </a:endParaRPr>
                  </a:p>
                </c:rich>
              </c:tx>
              <c:numFmt formatCode="0.0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896932105185199"/>
                  <c:y val="0.10827110320887399"/>
                </c:manualLayout>
              </c:layout>
              <c:tx>
                <c:rich>
                  <a:bodyPr/>
                  <a:lstStyle/>
                  <a:p>
                    <a:pPr>
                      <a:defRPr lang="en-PH" b="1">
                        <a:solidFill>
                          <a:schemeClr val="bg1"/>
                        </a:solidFill>
                      </a:defRPr>
                    </a:pPr>
                    <a:r>
                      <a:rPr lang="en-US" b="1" dirty="0">
                        <a:solidFill>
                          <a:schemeClr val="bg1"/>
                        </a:solidFill>
                      </a:rPr>
                      <a:t> Affected - 
 11,321 or  
</a:t>
                    </a:r>
                    <a:r>
                      <a:rPr lang="en-US" b="1" dirty="0" smtClean="0">
                        <a:solidFill>
                          <a:schemeClr val="bg1"/>
                        </a:solidFill>
                      </a:rPr>
                      <a:t>27%</a:t>
                    </a:r>
                    <a:endParaRPr lang="en-US" b="1" dirty="0">
                      <a:solidFill>
                        <a:schemeClr val="bg1"/>
                      </a:solidFill>
                    </a:endParaRPr>
                  </a:p>
                </c:rich>
              </c:tx>
              <c:numFmt formatCode="0.0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numFmt formatCode="0.00%" sourceLinked="0"/>
            <c:spPr>
              <a:noFill/>
              <a:ln w="25398">
                <a:noFill/>
              </a:ln>
            </c:spPr>
            <c:txPr>
              <a:bodyPr/>
              <a:lstStyle/>
              <a:p>
                <a:pPr>
                  <a:defRPr lang="en-PH"/>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Unaffected</c:v>
                </c:pt>
                <c:pt idx="1">
                  <c:v>Affected</c:v>
                </c:pt>
              </c:strCache>
            </c:strRef>
          </c:cat>
          <c:val>
            <c:numRef>
              <c:f>Sheet1!$B$2:$B$3</c:f>
              <c:numCache>
                <c:formatCode>_(* #,##0_);_(* \(#,##0\);_(* "-"??_);_(@_)</c:formatCode>
                <c:ptCount val="2"/>
                <c:pt idx="0">
                  <c:v>30715</c:v>
                </c:pt>
                <c:pt idx="1">
                  <c:v>11321</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195"/>
        </c:manualLayout>
      </c:layout>
      <c:pieChart>
        <c:varyColors val="1"/>
        <c:ser>
          <c:idx val="0"/>
          <c:order val="0"/>
          <c:tx>
            <c:strRef>
              <c:f>Sheet1!$B$1</c:f>
              <c:strCache>
                <c:ptCount val="1"/>
                <c:pt idx="0">
                  <c:v>Sales</c:v>
                </c:pt>
              </c:strCache>
            </c:strRef>
          </c:tx>
          <c:explosion val="8"/>
          <c:dPt>
            <c:idx val="0"/>
            <c:bubble3D val="0"/>
            <c:spPr>
              <a:solidFill>
                <a:srgbClr val="800000"/>
              </a:solidFill>
            </c:spPr>
          </c:dPt>
          <c:dPt>
            <c:idx val="1"/>
            <c:bubble3D val="0"/>
            <c:spPr>
              <a:solidFill>
                <a:schemeClr val="accent6">
                  <a:lumMod val="75000"/>
                </a:schemeClr>
              </a:solidFill>
            </c:spPr>
          </c:dPt>
          <c:dPt>
            <c:idx val="2"/>
            <c:bubble3D val="0"/>
            <c:spPr>
              <a:solidFill>
                <a:srgbClr val="008000"/>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With "Karatula"</c:v>
                </c:pt>
                <c:pt idx="1">
                  <c:v>Without "Karatula"</c:v>
                </c:pt>
                <c:pt idx="2">
                  <c:v>Hog Tied/Duct Tape</c:v>
                </c:pt>
              </c:strCache>
            </c:strRef>
          </c:cat>
          <c:val>
            <c:numRef>
              <c:f>Sheet1!$B$2:$B$4</c:f>
              <c:numCache>
                <c:formatCode>General</c:formatCode>
                <c:ptCount val="3"/>
                <c:pt idx="0">
                  <c:v>80</c:v>
                </c:pt>
                <c:pt idx="1">
                  <c:v>109</c:v>
                </c:pt>
                <c:pt idx="2">
                  <c:v>23</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7162506410836798"/>
          <c:y val="0.22028009088792"/>
          <c:w val="0.31776890956812198"/>
          <c:h val="0.59694002278492198"/>
        </c:manualLayout>
      </c:layout>
      <c:overlay val="0"/>
      <c:txPr>
        <a:bodyPr/>
        <a:lstStyle/>
        <a:p>
          <a:pPr>
            <a:defRPr sz="20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NCRPO</c:v>
                </c:pt>
                <c:pt idx="1">
                  <c:v>PRO 1</c:v>
                </c:pt>
                <c:pt idx="2">
                  <c:v>PRO 2</c:v>
                </c:pt>
                <c:pt idx="3">
                  <c:v>PRO 3</c:v>
                </c:pt>
                <c:pt idx="4">
                  <c:v>PRO 4-A</c:v>
                </c:pt>
                <c:pt idx="5">
                  <c:v>PRO 4-B</c:v>
                </c:pt>
                <c:pt idx="6">
                  <c:v>PRO 5</c:v>
                </c:pt>
                <c:pt idx="7">
                  <c:v>PRO 6</c:v>
                </c:pt>
                <c:pt idx="8">
                  <c:v>PRO 7</c:v>
                </c:pt>
                <c:pt idx="9">
                  <c:v>PRO 8</c:v>
                </c:pt>
                <c:pt idx="10">
                  <c:v>PRO 9</c:v>
                </c:pt>
                <c:pt idx="11">
                  <c:v>PRO 10</c:v>
                </c:pt>
                <c:pt idx="12">
                  <c:v>PRO 11</c:v>
                </c:pt>
                <c:pt idx="13">
                  <c:v>PRO 12</c:v>
                </c:pt>
                <c:pt idx="14">
                  <c:v>PRO 13</c:v>
                </c:pt>
                <c:pt idx="15">
                  <c:v>PRO 18</c:v>
                </c:pt>
                <c:pt idx="16">
                  <c:v>PRO ARMM</c:v>
                </c:pt>
                <c:pt idx="17">
                  <c:v>PRO COR</c:v>
                </c:pt>
              </c:strCache>
            </c:strRef>
          </c:cat>
          <c:val>
            <c:numRef>
              <c:f>Sheet1!$B$2:$B$19</c:f>
              <c:numCache>
                <c:formatCode>General</c:formatCode>
                <c:ptCount val="18"/>
                <c:pt idx="0">
                  <c:v>15</c:v>
                </c:pt>
                <c:pt idx="1">
                  <c:v>6</c:v>
                </c:pt>
                <c:pt idx="2">
                  <c:v>32</c:v>
                </c:pt>
                <c:pt idx="3">
                  <c:v>26</c:v>
                </c:pt>
                <c:pt idx="4">
                  <c:v>0</c:v>
                </c:pt>
                <c:pt idx="5">
                  <c:v>11</c:v>
                </c:pt>
                <c:pt idx="6">
                  <c:v>5</c:v>
                </c:pt>
                <c:pt idx="7">
                  <c:v>21</c:v>
                </c:pt>
                <c:pt idx="8">
                  <c:v>8</c:v>
                </c:pt>
                <c:pt idx="9">
                  <c:v>13</c:v>
                </c:pt>
                <c:pt idx="10">
                  <c:v>20</c:v>
                </c:pt>
                <c:pt idx="11">
                  <c:v>28</c:v>
                </c:pt>
                <c:pt idx="12">
                  <c:v>22</c:v>
                </c:pt>
                <c:pt idx="13">
                  <c:v>10</c:v>
                </c:pt>
                <c:pt idx="14">
                  <c:v>4</c:v>
                </c:pt>
                <c:pt idx="15">
                  <c:v>4</c:v>
                </c:pt>
                <c:pt idx="16">
                  <c:v>2</c:v>
                </c:pt>
                <c:pt idx="17">
                  <c:v>82</c:v>
                </c:pt>
              </c:numCache>
            </c:numRef>
          </c:val>
        </c:ser>
        <c:dLbls>
          <c:showLegendKey val="0"/>
          <c:showVal val="1"/>
          <c:showCatName val="0"/>
          <c:showSerName val="0"/>
          <c:showPercent val="0"/>
          <c:showBubbleSize val="0"/>
        </c:dLbls>
        <c:gapWidth val="150"/>
        <c:axId val="95929856"/>
        <c:axId val="95936896"/>
      </c:barChart>
      <c:catAx>
        <c:axId val="95929856"/>
        <c:scaling>
          <c:orientation val="minMax"/>
        </c:scaling>
        <c:delete val="0"/>
        <c:axPos val="b"/>
        <c:numFmt formatCode="General" sourceLinked="0"/>
        <c:majorTickMark val="out"/>
        <c:minorTickMark val="none"/>
        <c:tickLblPos val="nextTo"/>
        <c:txPr>
          <a:bodyPr/>
          <a:lstStyle/>
          <a:p>
            <a:pPr>
              <a:defRPr sz="1000"/>
            </a:pPr>
            <a:endParaRPr lang="en-US"/>
          </a:p>
        </c:txPr>
        <c:crossAx val="95936896"/>
        <c:crosses val="autoZero"/>
        <c:auto val="1"/>
        <c:lblAlgn val="ctr"/>
        <c:lblOffset val="100"/>
        <c:noMultiLvlLbl val="0"/>
      </c:catAx>
      <c:valAx>
        <c:axId val="95936896"/>
        <c:scaling>
          <c:orientation val="minMax"/>
        </c:scaling>
        <c:delete val="0"/>
        <c:axPos val="l"/>
        <c:majorGridlines/>
        <c:numFmt formatCode="General" sourceLinked="1"/>
        <c:majorTickMark val="out"/>
        <c:minorTickMark val="none"/>
        <c:tickLblPos val="nextTo"/>
        <c:crossAx val="95929856"/>
        <c:crosses val="autoZero"/>
        <c:crossBetween val="between"/>
      </c:valAx>
    </c:plotArea>
    <c:plotVisOnly val="1"/>
    <c:dispBlanksAs val="gap"/>
    <c:showDLblsOverMax val="0"/>
  </c:chart>
  <c:txPr>
    <a:bodyPr/>
    <a:lstStyle/>
    <a:p>
      <a:pPr>
        <a:defRPr sz="1050">
          <a:latin typeface="Arial Narrow"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703762029746301"/>
          <c:y val="8.6514681354485798E-2"/>
          <c:w val="0.53452393450818703"/>
          <c:h val="0.82943369147821999"/>
        </c:manualLayout>
      </c:layout>
      <c:pieChart>
        <c:varyColors val="1"/>
        <c:ser>
          <c:idx val="0"/>
          <c:order val="0"/>
          <c:tx>
            <c:strRef>
              <c:f>Sheet1!$B$1</c:f>
              <c:strCache>
                <c:ptCount val="1"/>
                <c:pt idx="0">
                  <c:v>Sales</c:v>
                </c:pt>
              </c:strCache>
            </c:strRef>
          </c:tx>
          <c:explosion val="4"/>
          <c:dLbls>
            <c:dLbl>
              <c:idx val="0"/>
              <c:layout>
                <c:manualLayout>
                  <c:x val="2.0330583677040399E-3"/>
                  <c:y val="-5.612039874326049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902262217222799E-2"/>
                  <c:y val="-5.922462278422090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73778277715302E-2"/>
                  <c:y val="0.10914976145223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Cleared</c:v>
                </c:pt>
                <c:pt idx="1">
                  <c:v>Solved</c:v>
                </c:pt>
              </c:strCache>
            </c:strRef>
          </c:cat>
          <c:val>
            <c:numRef>
              <c:f>Sheet1!$B$2:$B$3</c:f>
              <c:numCache>
                <c:formatCode>General</c:formatCode>
                <c:ptCount val="2"/>
                <c:pt idx="0">
                  <c:v>100</c:v>
                </c:pt>
                <c:pt idx="1">
                  <c:v>168</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7.4203224596929105E-4"/>
          <c:y val="0.93163744618129596"/>
          <c:w val="0.99925796775402997"/>
          <c:h val="6.0370427834451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NCRPO</c:v>
                </c:pt>
                <c:pt idx="1">
                  <c:v>PRO 1</c:v>
                </c:pt>
                <c:pt idx="2">
                  <c:v>PRO 2</c:v>
                </c:pt>
                <c:pt idx="3">
                  <c:v>PRO 3</c:v>
                </c:pt>
                <c:pt idx="4">
                  <c:v>PRO 4-A</c:v>
                </c:pt>
                <c:pt idx="5">
                  <c:v>PRO 4-B</c:v>
                </c:pt>
                <c:pt idx="6">
                  <c:v>PRO 5</c:v>
                </c:pt>
                <c:pt idx="7">
                  <c:v>PRO 6</c:v>
                </c:pt>
                <c:pt idx="8">
                  <c:v>PRO 7</c:v>
                </c:pt>
                <c:pt idx="9">
                  <c:v>PRO 8</c:v>
                </c:pt>
                <c:pt idx="10">
                  <c:v>PRO 9</c:v>
                </c:pt>
                <c:pt idx="11">
                  <c:v>PRO 10</c:v>
                </c:pt>
                <c:pt idx="12">
                  <c:v>PRO 11</c:v>
                </c:pt>
                <c:pt idx="13">
                  <c:v>PRO 12</c:v>
                </c:pt>
                <c:pt idx="14">
                  <c:v>PRO 13</c:v>
                </c:pt>
                <c:pt idx="15">
                  <c:v>PRO 18</c:v>
                </c:pt>
                <c:pt idx="16">
                  <c:v>PRO ARMM</c:v>
                </c:pt>
                <c:pt idx="17">
                  <c:v>PRO COR</c:v>
                </c:pt>
              </c:strCache>
            </c:strRef>
          </c:cat>
          <c:val>
            <c:numRef>
              <c:f>Sheet1!$B$2:$B$19</c:f>
              <c:numCache>
                <c:formatCode>General</c:formatCode>
                <c:ptCount val="18"/>
                <c:pt idx="0">
                  <c:v>1</c:v>
                </c:pt>
                <c:pt idx="2">
                  <c:v>1</c:v>
                </c:pt>
                <c:pt idx="3">
                  <c:v>1</c:v>
                </c:pt>
                <c:pt idx="4">
                  <c:v>8</c:v>
                </c:pt>
                <c:pt idx="5">
                  <c:v>1</c:v>
                </c:pt>
                <c:pt idx="6">
                  <c:v>1</c:v>
                </c:pt>
                <c:pt idx="7">
                  <c:v>3</c:v>
                </c:pt>
                <c:pt idx="8">
                  <c:v>4</c:v>
                </c:pt>
                <c:pt idx="9">
                  <c:v>1</c:v>
                </c:pt>
                <c:pt idx="10">
                  <c:v>1</c:v>
                </c:pt>
                <c:pt idx="11">
                  <c:v>1</c:v>
                </c:pt>
                <c:pt idx="12">
                  <c:v>2</c:v>
                </c:pt>
              </c:numCache>
            </c:numRef>
          </c:val>
        </c:ser>
        <c:dLbls>
          <c:dLblPos val="outEnd"/>
          <c:showLegendKey val="0"/>
          <c:showVal val="1"/>
          <c:showCatName val="0"/>
          <c:showSerName val="0"/>
          <c:showPercent val="0"/>
          <c:showBubbleSize val="0"/>
        </c:dLbls>
        <c:gapWidth val="150"/>
        <c:axId val="88476288"/>
        <c:axId val="88532480"/>
      </c:barChart>
      <c:catAx>
        <c:axId val="88476288"/>
        <c:scaling>
          <c:orientation val="minMax"/>
        </c:scaling>
        <c:delete val="0"/>
        <c:axPos val="b"/>
        <c:numFmt formatCode="General" sourceLinked="0"/>
        <c:majorTickMark val="out"/>
        <c:minorTickMark val="none"/>
        <c:tickLblPos val="nextTo"/>
        <c:crossAx val="88532480"/>
        <c:crosses val="autoZero"/>
        <c:auto val="1"/>
        <c:lblAlgn val="ctr"/>
        <c:lblOffset val="100"/>
        <c:noMultiLvlLbl val="0"/>
      </c:catAx>
      <c:valAx>
        <c:axId val="88532480"/>
        <c:scaling>
          <c:orientation val="minMax"/>
        </c:scaling>
        <c:delete val="0"/>
        <c:axPos val="l"/>
        <c:majorGridlines/>
        <c:numFmt formatCode="General" sourceLinked="1"/>
        <c:majorTickMark val="out"/>
        <c:minorTickMark val="none"/>
        <c:tickLblPos val="nextTo"/>
        <c:crossAx val="88476288"/>
        <c:crosses val="autoZero"/>
        <c:crossBetween val="between"/>
      </c:valAx>
    </c:plotArea>
    <c:plotVisOnly val="1"/>
    <c:dispBlanksAs val="gap"/>
    <c:showDLblsOverMax val="0"/>
  </c:chart>
  <c:txPr>
    <a:bodyPr/>
    <a:lstStyle/>
    <a:p>
      <a:pPr>
        <a:defRPr sz="1050">
          <a:latin typeface="Arial Narrow"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House Visited</c:v>
                </c:pt>
              </c:strCache>
            </c:strRef>
          </c:tx>
          <c:spPr>
            <a:ln w="76200">
              <a:solidFill>
                <a:srgbClr val="002060"/>
              </a:solidFill>
            </a:ln>
          </c:spPr>
          <c:marker>
            <c:spPr>
              <a:solidFill>
                <a:srgbClr val="00B0F0"/>
              </a:solidFill>
              <a:ln w="76200">
                <a:solidFill>
                  <a:srgbClr val="002060"/>
                </a:solidFill>
              </a:ln>
            </c:spPr>
          </c:marker>
          <c:cat>
            <c:strRef>
              <c:f>Sheet1!$B$1:$I$1</c:f>
              <c:strCache>
                <c:ptCount val="8"/>
                <c:pt idx="0">
                  <c:v>July 1 - 7</c:v>
                </c:pt>
                <c:pt idx="1">
                  <c:v>July 8 - 14</c:v>
                </c:pt>
                <c:pt idx="2">
                  <c:v>July 15 - 21</c:v>
                </c:pt>
                <c:pt idx="3">
                  <c:v>July 22 - 28</c:v>
                </c:pt>
                <c:pt idx="4">
                  <c:v>July 29 - Aug 4</c:v>
                </c:pt>
                <c:pt idx="5">
                  <c:v>Aug 5 -11</c:v>
                </c:pt>
                <c:pt idx="6">
                  <c:v>Aug 12 - 18</c:v>
                </c:pt>
                <c:pt idx="7">
                  <c:v>Aug 19 - 22</c:v>
                </c:pt>
              </c:strCache>
            </c:strRef>
          </c:cat>
          <c:val>
            <c:numRef>
              <c:f>Sheet1!$B$2:$I$2</c:f>
              <c:numCache>
                <c:formatCode>#,##0</c:formatCode>
                <c:ptCount val="8"/>
                <c:pt idx="0">
                  <c:v>48625</c:v>
                </c:pt>
                <c:pt idx="1">
                  <c:v>80133</c:v>
                </c:pt>
                <c:pt idx="2">
                  <c:v>59622</c:v>
                </c:pt>
                <c:pt idx="3">
                  <c:v>55281</c:v>
                </c:pt>
                <c:pt idx="4">
                  <c:v>58161</c:v>
                </c:pt>
                <c:pt idx="5">
                  <c:v>100210</c:v>
                </c:pt>
                <c:pt idx="6">
                  <c:v>74463</c:v>
                </c:pt>
                <c:pt idx="7">
                  <c:v>7953</c:v>
                </c:pt>
              </c:numCache>
            </c:numRef>
          </c:val>
          <c:smooth val="0"/>
        </c:ser>
        <c:ser>
          <c:idx val="1"/>
          <c:order val="1"/>
          <c:tx>
            <c:strRef>
              <c:f>Sheet1!$A$3</c:f>
              <c:strCache>
                <c:ptCount val="1"/>
                <c:pt idx="0">
                  <c:v>User/Pusher</c:v>
                </c:pt>
              </c:strCache>
            </c:strRef>
          </c:tx>
          <c:spPr>
            <a:ln w="38100">
              <a:solidFill>
                <a:srgbClr val="C00000"/>
              </a:solidFill>
            </a:ln>
          </c:spPr>
          <c:marker>
            <c:spPr>
              <a:solidFill>
                <a:srgbClr val="FF0000"/>
              </a:solidFill>
              <a:ln w="38100">
                <a:solidFill>
                  <a:srgbClr val="C00000"/>
                </a:solidFill>
              </a:ln>
            </c:spPr>
          </c:marker>
          <c:cat>
            <c:strRef>
              <c:f>Sheet1!$B$1:$I$1</c:f>
              <c:strCache>
                <c:ptCount val="8"/>
                <c:pt idx="0">
                  <c:v>July 1 - 7</c:v>
                </c:pt>
                <c:pt idx="1">
                  <c:v>July 8 - 14</c:v>
                </c:pt>
                <c:pt idx="2">
                  <c:v>July 15 - 21</c:v>
                </c:pt>
                <c:pt idx="3">
                  <c:v>July 22 - 28</c:v>
                </c:pt>
                <c:pt idx="4">
                  <c:v>July 29 - Aug 4</c:v>
                </c:pt>
                <c:pt idx="5">
                  <c:v>Aug 5 -11</c:v>
                </c:pt>
                <c:pt idx="6">
                  <c:v>Aug 12 - 18</c:v>
                </c:pt>
                <c:pt idx="7">
                  <c:v>Aug 19 - 22</c:v>
                </c:pt>
              </c:strCache>
            </c:strRef>
          </c:cat>
          <c:val>
            <c:numRef>
              <c:f>Sheet1!$B$3:$I$3</c:f>
              <c:numCache>
                <c:formatCode>#,##0</c:formatCode>
                <c:ptCount val="8"/>
                <c:pt idx="0">
                  <c:v>104823</c:v>
                </c:pt>
                <c:pt idx="1">
                  <c:v>219701</c:v>
                </c:pt>
                <c:pt idx="2">
                  <c:v>136724</c:v>
                </c:pt>
                <c:pt idx="3">
                  <c:v>77818</c:v>
                </c:pt>
                <c:pt idx="4">
                  <c:v>54733</c:v>
                </c:pt>
                <c:pt idx="5">
                  <c:v>43542</c:v>
                </c:pt>
                <c:pt idx="6">
                  <c:v>32954</c:v>
                </c:pt>
                <c:pt idx="7">
                  <c:v>3683</c:v>
                </c:pt>
              </c:numCache>
            </c:numRef>
          </c:val>
          <c:smooth val="0"/>
        </c:ser>
        <c:dLbls>
          <c:showLegendKey val="0"/>
          <c:showVal val="0"/>
          <c:showCatName val="0"/>
          <c:showSerName val="0"/>
          <c:showPercent val="0"/>
          <c:showBubbleSize val="0"/>
        </c:dLbls>
        <c:marker val="1"/>
        <c:smooth val="0"/>
        <c:axId val="40336384"/>
        <c:axId val="40453248"/>
      </c:lineChart>
      <c:catAx>
        <c:axId val="40336384"/>
        <c:scaling>
          <c:orientation val="minMax"/>
        </c:scaling>
        <c:delete val="0"/>
        <c:axPos val="b"/>
        <c:numFmt formatCode="General" sourceLinked="1"/>
        <c:majorTickMark val="none"/>
        <c:minorTickMark val="none"/>
        <c:tickLblPos val="nextTo"/>
        <c:txPr>
          <a:bodyPr rot="-60000000" spcFirstLastPara="1" vertOverflow="ellipsis" vert="horz" wrap="square" anchor="ctr" anchorCtr="1"/>
          <a:lstStyle/>
          <a:p>
            <a:pPr>
              <a:defRPr sz="1368" b="1" i="0" u="none" strike="noStrike" kern="1200" baseline="0">
                <a:solidFill>
                  <a:schemeClr val="tx1">
                    <a:lumMod val="65000"/>
                    <a:lumOff val="35000"/>
                  </a:schemeClr>
                </a:solidFill>
                <a:latin typeface="+mn-lt"/>
                <a:ea typeface="+mn-ea"/>
                <a:cs typeface="+mn-cs"/>
              </a:defRPr>
            </a:pPr>
            <a:endParaRPr lang="en-US"/>
          </a:p>
        </c:txPr>
        <c:crossAx val="40453248"/>
        <c:crosses val="autoZero"/>
        <c:auto val="1"/>
        <c:lblAlgn val="ctr"/>
        <c:lblOffset val="100"/>
        <c:noMultiLvlLbl val="0"/>
      </c:catAx>
      <c:valAx>
        <c:axId val="40453248"/>
        <c:scaling>
          <c:orientation val="minMax"/>
        </c:scaling>
        <c:delete val="0"/>
        <c:axPos val="l"/>
        <c:majorGridlines/>
        <c:numFmt formatCode="#,##0" sourceLinked="1"/>
        <c:majorTickMark val="none"/>
        <c:minorTickMark val="none"/>
        <c:tickLblPos val="nextTo"/>
        <c:txPr>
          <a:bodyPr rot="-60000000" spcFirstLastPara="1" vertOverflow="ellipsis" vert="horz" wrap="square" anchor="ctr" anchorCtr="1"/>
          <a:lstStyle/>
          <a:p>
            <a:pPr>
              <a:defRPr sz="1022" b="1" i="0" u="none" strike="noStrike" kern="1200" baseline="0">
                <a:solidFill>
                  <a:schemeClr val="tx1">
                    <a:lumMod val="65000"/>
                    <a:lumOff val="35000"/>
                  </a:schemeClr>
                </a:solidFill>
                <a:latin typeface="+mn-lt"/>
                <a:ea typeface="+mn-ea"/>
                <a:cs typeface="+mn-cs"/>
              </a:defRPr>
            </a:pPr>
            <a:endParaRPr lang="en-US"/>
          </a:p>
        </c:txPr>
        <c:crossAx val="40336384"/>
        <c:crosses val="autoZero"/>
        <c:crossBetween val="between"/>
      </c:valAx>
      <c:dTable>
        <c:showHorzBorder val="1"/>
        <c:showVertBorder val="1"/>
        <c:showOutline val="1"/>
        <c:showKeys val="1"/>
      </c:dTable>
      <c:spPr>
        <a:noFill/>
        <a:ln w="25359">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Operations Conducted</c:v>
                </c:pt>
              </c:strCache>
            </c:strRef>
          </c:tx>
          <c:spPr>
            <a:ln w="76200">
              <a:solidFill>
                <a:srgbClr val="002060"/>
              </a:solidFill>
            </a:ln>
          </c:spPr>
          <c:marker>
            <c:spPr>
              <a:solidFill>
                <a:srgbClr val="00B0F0"/>
              </a:solidFill>
              <a:ln w="76200">
                <a:solidFill>
                  <a:srgbClr val="002060"/>
                </a:solidFill>
              </a:ln>
            </c:spPr>
          </c:marker>
          <c:cat>
            <c:strRef>
              <c:f>Sheet1!$B$1:$I$1</c:f>
              <c:strCache>
                <c:ptCount val="8"/>
                <c:pt idx="0">
                  <c:v>July 1 - 7</c:v>
                </c:pt>
                <c:pt idx="1">
                  <c:v>July 8 - 14</c:v>
                </c:pt>
                <c:pt idx="2">
                  <c:v>July 15 - 21</c:v>
                </c:pt>
                <c:pt idx="3">
                  <c:v>July 22 - 28</c:v>
                </c:pt>
                <c:pt idx="4">
                  <c:v>July 29 - Aug 4</c:v>
                </c:pt>
                <c:pt idx="5">
                  <c:v>Aug 5 -11</c:v>
                </c:pt>
                <c:pt idx="6">
                  <c:v>Aug 12 -18</c:v>
                </c:pt>
                <c:pt idx="7">
                  <c:v>Aug 19 - 22</c:v>
                </c:pt>
              </c:strCache>
            </c:strRef>
          </c:cat>
          <c:val>
            <c:numRef>
              <c:f>Sheet1!$B$2:$I$2</c:f>
              <c:numCache>
                <c:formatCode>_(* #,##0_);_(* \(#,##0\);_(* "-"??_);_(@_)</c:formatCode>
                <c:ptCount val="8"/>
                <c:pt idx="0">
                  <c:v>622</c:v>
                </c:pt>
                <c:pt idx="1">
                  <c:v>512</c:v>
                </c:pt>
                <c:pt idx="2">
                  <c:v>787</c:v>
                </c:pt>
                <c:pt idx="3" formatCode="General">
                  <c:v>1015</c:v>
                </c:pt>
                <c:pt idx="4" formatCode="General">
                  <c:v>791</c:v>
                </c:pt>
                <c:pt idx="5" formatCode="General">
                  <c:v>786</c:v>
                </c:pt>
                <c:pt idx="6" formatCode="General">
                  <c:v>1017</c:v>
                </c:pt>
                <c:pt idx="7" formatCode="General">
                  <c:v>331</c:v>
                </c:pt>
              </c:numCache>
            </c:numRef>
          </c:val>
          <c:smooth val="0"/>
        </c:ser>
        <c:ser>
          <c:idx val="1"/>
          <c:order val="1"/>
          <c:tx>
            <c:strRef>
              <c:f>Sheet1!$A$3</c:f>
              <c:strCache>
                <c:ptCount val="1"/>
                <c:pt idx="0">
                  <c:v>Arrested</c:v>
                </c:pt>
              </c:strCache>
            </c:strRef>
          </c:tx>
          <c:spPr>
            <a:ln w="38100">
              <a:solidFill>
                <a:srgbClr val="008000"/>
              </a:solidFill>
            </a:ln>
          </c:spPr>
          <c:marker>
            <c:spPr>
              <a:solidFill>
                <a:srgbClr val="92D050"/>
              </a:solidFill>
              <a:ln w="38100">
                <a:solidFill>
                  <a:srgbClr val="008000"/>
                </a:solidFill>
              </a:ln>
            </c:spPr>
          </c:marker>
          <c:cat>
            <c:strRef>
              <c:f>Sheet1!$B$1:$I$1</c:f>
              <c:strCache>
                <c:ptCount val="8"/>
                <c:pt idx="0">
                  <c:v>July 1 - 7</c:v>
                </c:pt>
                <c:pt idx="1">
                  <c:v>July 8 - 14</c:v>
                </c:pt>
                <c:pt idx="2">
                  <c:v>July 15 - 21</c:v>
                </c:pt>
                <c:pt idx="3">
                  <c:v>July 22 - 28</c:v>
                </c:pt>
                <c:pt idx="4">
                  <c:v>July 29 - Aug 4</c:v>
                </c:pt>
                <c:pt idx="5">
                  <c:v>Aug 5 -11</c:v>
                </c:pt>
                <c:pt idx="6">
                  <c:v>Aug 12 -18</c:v>
                </c:pt>
                <c:pt idx="7">
                  <c:v>Aug 19 - 22</c:v>
                </c:pt>
              </c:strCache>
            </c:strRef>
          </c:cat>
          <c:val>
            <c:numRef>
              <c:f>Sheet1!$B$3:$I$3</c:f>
              <c:numCache>
                <c:formatCode>#,##0</c:formatCode>
                <c:ptCount val="8"/>
                <c:pt idx="0">
                  <c:v>1888</c:v>
                </c:pt>
                <c:pt idx="1">
                  <c:v>1731</c:v>
                </c:pt>
                <c:pt idx="2">
                  <c:v>1687</c:v>
                </c:pt>
                <c:pt idx="3">
                  <c:v>1625</c:v>
                </c:pt>
                <c:pt idx="4">
                  <c:v>1509</c:v>
                </c:pt>
                <c:pt idx="5">
                  <c:v>1583</c:v>
                </c:pt>
                <c:pt idx="6">
                  <c:v>1245</c:v>
                </c:pt>
                <c:pt idx="7" formatCode="General">
                  <c:v>516</c:v>
                </c:pt>
              </c:numCache>
            </c:numRef>
          </c:val>
          <c:smooth val="0"/>
        </c:ser>
        <c:ser>
          <c:idx val="2"/>
          <c:order val="2"/>
          <c:tx>
            <c:strRef>
              <c:f>Sheet1!$A$4</c:f>
              <c:strCache>
                <c:ptCount val="1"/>
                <c:pt idx="0">
                  <c:v>Killed</c:v>
                </c:pt>
              </c:strCache>
            </c:strRef>
          </c:tx>
          <c:spPr>
            <a:ln w="38100">
              <a:solidFill>
                <a:srgbClr val="C00000"/>
              </a:solidFill>
            </a:ln>
          </c:spPr>
          <c:marker>
            <c:spPr>
              <a:solidFill>
                <a:srgbClr val="FF0000"/>
              </a:solidFill>
              <a:ln w="38100">
                <a:solidFill>
                  <a:srgbClr val="C00000"/>
                </a:solidFill>
              </a:ln>
            </c:spPr>
          </c:marker>
          <c:cat>
            <c:strRef>
              <c:f>Sheet1!$B$1:$I$1</c:f>
              <c:strCache>
                <c:ptCount val="8"/>
                <c:pt idx="0">
                  <c:v>July 1 - 7</c:v>
                </c:pt>
                <c:pt idx="1">
                  <c:v>July 8 - 14</c:v>
                </c:pt>
                <c:pt idx="2">
                  <c:v>July 15 - 21</c:v>
                </c:pt>
                <c:pt idx="3">
                  <c:v>July 22 - 28</c:v>
                </c:pt>
                <c:pt idx="4">
                  <c:v>July 29 - Aug 4</c:v>
                </c:pt>
                <c:pt idx="5">
                  <c:v>Aug 5 -11</c:v>
                </c:pt>
                <c:pt idx="6">
                  <c:v>Aug 12 -18</c:v>
                </c:pt>
                <c:pt idx="7">
                  <c:v>Aug 19 - 22</c:v>
                </c:pt>
              </c:strCache>
            </c:strRef>
          </c:cat>
          <c:val>
            <c:numRef>
              <c:f>Sheet1!$B$4:$I$4</c:f>
              <c:numCache>
                <c:formatCode>#,##0</c:formatCode>
                <c:ptCount val="8"/>
                <c:pt idx="0">
                  <c:v>135</c:v>
                </c:pt>
                <c:pt idx="1">
                  <c:v>114</c:v>
                </c:pt>
                <c:pt idx="2">
                  <c:v>125</c:v>
                </c:pt>
                <c:pt idx="3">
                  <c:v>139</c:v>
                </c:pt>
                <c:pt idx="4">
                  <c:v>135</c:v>
                </c:pt>
                <c:pt idx="5">
                  <c:v>121</c:v>
                </c:pt>
                <c:pt idx="6" formatCode="General">
                  <c:v>99</c:v>
                </c:pt>
                <c:pt idx="7" formatCode="General">
                  <c:v>18</c:v>
                </c:pt>
              </c:numCache>
            </c:numRef>
          </c:val>
          <c:smooth val="0"/>
        </c:ser>
        <c:dLbls>
          <c:showLegendKey val="0"/>
          <c:showVal val="0"/>
          <c:showCatName val="0"/>
          <c:showSerName val="0"/>
          <c:showPercent val="0"/>
          <c:showBubbleSize val="0"/>
        </c:dLbls>
        <c:marker val="1"/>
        <c:smooth val="0"/>
        <c:axId val="40480768"/>
        <c:axId val="40482688"/>
      </c:lineChart>
      <c:catAx>
        <c:axId val="40480768"/>
        <c:scaling>
          <c:orientation val="minMax"/>
        </c:scaling>
        <c:delete val="0"/>
        <c:axPos val="b"/>
        <c:numFmt formatCode="General" sourceLinked="1"/>
        <c:majorTickMark val="none"/>
        <c:minorTickMark val="none"/>
        <c:tickLblPos val="nextTo"/>
        <c:txPr>
          <a:bodyPr rot="-60000000" spcFirstLastPara="1" vertOverflow="ellipsis" vert="horz" wrap="square" anchor="ctr" anchorCtr="1"/>
          <a:lstStyle/>
          <a:p>
            <a:pPr>
              <a:defRPr sz="1368" b="1" i="0" u="none" strike="noStrike" kern="1200" baseline="0">
                <a:solidFill>
                  <a:schemeClr val="tx1">
                    <a:lumMod val="65000"/>
                    <a:lumOff val="35000"/>
                  </a:schemeClr>
                </a:solidFill>
                <a:latin typeface="+mn-lt"/>
                <a:ea typeface="+mn-ea"/>
                <a:cs typeface="+mn-cs"/>
              </a:defRPr>
            </a:pPr>
            <a:endParaRPr lang="en-US"/>
          </a:p>
        </c:txPr>
        <c:crossAx val="40482688"/>
        <c:crosses val="autoZero"/>
        <c:auto val="1"/>
        <c:lblAlgn val="ctr"/>
        <c:lblOffset val="100"/>
        <c:noMultiLvlLbl val="0"/>
      </c:catAx>
      <c:valAx>
        <c:axId val="40482688"/>
        <c:scaling>
          <c:orientation val="minMax"/>
        </c:scaling>
        <c:delete val="0"/>
        <c:axPos val="l"/>
        <c:majorGridlines/>
        <c:numFmt formatCode="_(* #,##0_);_(* \(#,##0\);_(* &quot;-&quot;??_);_(@_)" sourceLinked="1"/>
        <c:majorTickMark val="none"/>
        <c:minorTickMark val="none"/>
        <c:tickLblPos val="nextTo"/>
        <c:txPr>
          <a:bodyPr rot="-60000000" spcFirstLastPara="1" vertOverflow="ellipsis" vert="horz" wrap="square" anchor="ctr" anchorCtr="1"/>
          <a:lstStyle/>
          <a:p>
            <a:pPr>
              <a:defRPr sz="1022" b="1" i="0" u="none" strike="noStrike" kern="1200" baseline="0">
                <a:solidFill>
                  <a:schemeClr val="tx1">
                    <a:lumMod val="65000"/>
                    <a:lumOff val="35000"/>
                  </a:schemeClr>
                </a:solidFill>
                <a:latin typeface="+mn-lt"/>
                <a:ea typeface="+mn-ea"/>
                <a:cs typeface="+mn-cs"/>
              </a:defRPr>
            </a:pPr>
            <a:endParaRPr lang="en-US"/>
          </a:p>
        </c:txPr>
        <c:crossAx val="40480768"/>
        <c:crosses val="autoZero"/>
        <c:crossBetween val="between"/>
      </c:valAx>
      <c:dTable>
        <c:showHorzBorder val="1"/>
        <c:showVertBorder val="1"/>
        <c:showOutline val="1"/>
        <c:showKeys val="1"/>
      </c:dTable>
      <c:spPr>
        <a:noFill/>
        <a:ln w="25359">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96397041279"/>
          <c:y val="3.125E-2"/>
          <c:w val="0.55606060606060603"/>
          <c:h val="0.96562500000000195"/>
        </c:manualLayout>
      </c:layout>
      <c:pieChart>
        <c:varyColors val="1"/>
        <c:ser>
          <c:idx val="0"/>
          <c:order val="0"/>
          <c:tx>
            <c:strRef>
              <c:f>Sheet1!$B$1</c:f>
              <c:strCache>
                <c:ptCount val="1"/>
                <c:pt idx="0">
                  <c:v>Sales</c:v>
                </c:pt>
              </c:strCache>
            </c:strRef>
          </c:tx>
          <c:explosion val="8"/>
          <c:dPt>
            <c:idx val="0"/>
            <c:bubble3D val="0"/>
            <c:spPr>
              <a:solidFill>
                <a:schemeClr val="accent6">
                  <a:lumMod val="75000"/>
                </a:schemeClr>
              </a:solidFill>
            </c:spPr>
          </c:dPt>
          <c:dPt>
            <c:idx val="1"/>
            <c:bubble3D val="0"/>
            <c:spPr>
              <a:solidFill>
                <a:srgbClr val="800000"/>
              </a:solidFill>
            </c:spPr>
          </c:dPt>
          <c:dPt>
            <c:idx val="2"/>
            <c:bubble3D val="0"/>
            <c:spPr>
              <a:solidFill>
                <a:srgbClr val="008000"/>
              </a:solidFill>
            </c:spPr>
          </c:dPt>
          <c:dPt>
            <c:idx val="3"/>
            <c:bubble3D val="0"/>
            <c:spPr>
              <a:solidFill>
                <a:srgbClr val="000099"/>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Shooting</c:v>
                </c:pt>
                <c:pt idx="1">
                  <c:v>Stabbing</c:v>
                </c:pt>
                <c:pt idx="2">
                  <c:v>Hacking</c:v>
                </c:pt>
                <c:pt idx="3">
                  <c:v>Strangulation</c:v>
                </c:pt>
                <c:pt idx="4">
                  <c:v>Mauling</c:v>
                </c:pt>
                <c:pt idx="5">
                  <c:v>Others</c:v>
                </c:pt>
              </c:strCache>
            </c:strRef>
          </c:cat>
          <c:val>
            <c:numRef>
              <c:f>Sheet1!$B$2:$B$7</c:f>
              <c:numCache>
                <c:formatCode>General</c:formatCode>
                <c:ptCount val="6"/>
                <c:pt idx="0">
                  <c:v>118</c:v>
                </c:pt>
                <c:pt idx="1">
                  <c:v>101</c:v>
                </c:pt>
                <c:pt idx="2">
                  <c:v>37</c:v>
                </c:pt>
                <c:pt idx="3">
                  <c:v>1</c:v>
                </c:pt>
                <c:pt idx="4">
                  <c:v>6</c:v>
                </c:pt>
                <c:pt idx="5">
                  <c:v>5</c:v>
                </c:pt>
              </c:numCache>
            </c:numRef>
          </c:val>
        </c:ser>
        <c:dLbls>
          <c:showLegendKey val="0"/>
          <c:showVal val="1"/>
          <c:showCatName val="0"/>
          <c:showSerName val="0"/>
          <c:showPercent val="0"/>
          <c:showBubbleSize val="0"/>
          <c:showLeaderLines val="0"/>
        </c:dLbls>
        <c:firstSliceAng val="0"/>
      </c:pieChart>
      <c:spPr>
        <a:noFill/>
        <a:ln w="25385">
          <a:noFill/>
        </a:ln>
      </c:spPr>
    </c:plotArea>
    <c:legend>
      <c:legendPos val="r"/>
      <c:layout>
        <c:manualLayout>
          <c:xMode val="edge"/>
          <c:yMode val="edge"/>
          <c:x val="0.69738260558339304"/>
          <c:y val="0.220280029334568"/>
          <c:w val="0.29958709138630502"/>
          <c:h val="0.501579267797711"/>
        </c:manualLayout>
      </c:layout>
      <c:overlay val="0"/>
      <c:txPr>
        <a:bodyPr/>
        <a:lstStyle/>
        <a:p>
          <a:pPr>
            <a:defRPr sz="2000"/>
          </a:pPr>
          <a:endParaRPr lang="en-US"/>
        </a:p>
      </c:txPr>
    </c:legend>
    <c:plotVisOnly val="1"/>
    <c:dispBlanksAs val="zero"/>
    <c:showDLblsOverMax val="0"/>
  </c:chart>
  <c:txPr>
    <a:bodyPr/>
    <a:lstStyle/>
    <a:p>
      <a:pPr>
        <a:defRPr sz="1799"/>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2.9577302837145401E-2"/>
          <c:y val="0"/>
          <c:w val="0.59007949006374205"/>
          <c:h val="1"/>
        </c:manualLayout>
      </c:layout>
      <c:pieChart>
        <c:varyColors val="1"/>
        <c:ser>
          <c:idx val="0"/>
          <c:order val="0"/>
          <c:tx>
            <c:strRef>
              <c:f>Sheet1!$B$1</c:f>
              <c:strCache>
                <c:ptCount val="1"/>
                <c:pt idx="0">
                  <c:v>Sales</c:v>
                </c:pt>
              </c:strCache>
            </c:strRef>
          </c:tx>
          <c:explosion val="4"/>
          <c:dLbls>
            <c:dLbl>
              <c:idx val="0"/>
              <c:layout>
                <c:manualLayout>
                  <c:x val="2.0330583677040399E-3"/>
                  <c:y val="-5.612039874326049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1.5129421322334699E-2"/>
                  <c:y val="-5.429851440983669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2.8273778277715302E-2"/>
                  <c:y val="0.10914976145223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Personal Grudge</c:v>
                </c:pt>
                <c:pt idx="1">
                  <c:v>Involvement in Illegal Drugs</c:v>
                </c:pt>
                <c:pt idx="2">
                  <c:v>Carnapping</c:v>
                </c:pt>
                <c:pt idx="3">
                  <c:v>Robbery</c:v>
                </c:pt>
                <c:pt idx="4">
                  <c:v>CNN Attrocities</c:v>
                </c:pt>
                <c:pt idx="5">
                  <c:v>To be determined</c:v>
                </c:pt>
              </c:strCache>
            </c:strRef>
          </c:cat>
          <c:val>
            <c:numRef>
              <c:f>Sheet1!$B$2:$B$7</c:f>
              <c:numCache>
                <c:formatCode>General</c:formatCode>
                <c:ptCount val="6"/>
                <c:pt idx="0">
                  <c:v>82</c:v>
                </c:pt>
                <c:pt idx="1">
                  <c:v>14</c:v>
                </c:pt>
                <c:pt idx="2">
                  <c:v>1</c:v>
                </c:pt>
                <c:pt idx="3">
                  <c:v>1</c:v>
                </c:pt>
                <c:pt idx="4">
                  <c:v>1</c:v>
                </c:pt>
                <c:pt idx="5">
                  <c:v>169</c:v>
                </c:pt>
              </c:numCache>
            </c:numRef>
          </c:val>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333952359729"/>
          <c:y val="5.9718756309307598E-2"/>
          <c:w val="0.79258913980092005"/>
          <c:h val="0.93548387096774099"/>
        </c:manualLayout>
      </c:layout>
      <c:pie3DChart>
        <c:varyColors val="1"/>
        <c:ser>
          <c:idx val="0"/>
          <c:order val="0"/>
          <c:tx>
            <c:strRef>
              <c:f>Sheet1!$B$1</c:f>
              <c:strCache>
                <c:ptCount val="1"/>
                <c:pt idx="0">
                  <c:v>Column1</c:v>
                </c:pt>
              </c:strCache>
            </c:strRef>
          </c:tx>
          <c:dPt>
            <c:idx val="0"/>
            <c:bubble3D val="0"/>
            <c:spPr>
              <a:solidFill>
                <a:srgbClr val="FF0000"/>
              </a:solidFill>
            </c:spPr>
          </c:dPt>
          <c:dPt>
            <c:idx val="1"/>
            <c:bubble3D val="0"/>
            <c:spPr>
              <a:solidFill>
                <a:srgbClr val="0000FF"/>
              </a:solidFill>
            </c:spPr>
          </c:dPt>
          <c:dLbls>
            <c:dLbl>
              <c:idx val="0"/>
              <c:layout>
                <c:manualLayout>
                  <c:x val="8.2897167335215169E-2"/>
                  <c:y val="1.5581061982636786E-2"/>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6775516268013699"/>
                  <c:y val="-0.69238946093276799"/>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w="25398">
                <a:noFill/>
              </a:ln>
            </c:spPr>
            <c:txPr>
              <a:bodyPr/>
              <a:lstStyle/>
              <a:p>
                <a:pPr>
                  <a:defRPr lang="en-PH" sz="1800" b="1">
                    <a:solidFill>
                      <a:schemeClr val="tx1"/>
                    </a:solidFill>
                  </a:defRPr>
                </a:pPr>
                <a:endParaRPr lang="en-US"/>
              </a:p>
            </c:txPr>
            <c:showLegendKey val="0"/>
            <c:showVal val="0"/>
            <c:showCatName val="0"/>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Unaffected</c:v>
                </c:pt>
                <c:pt idx="1">
                  <c:v>Affected</c:v>
                </c:pt>
              </c:strCache>
            </c:strRef>
          </c:cat>
          <c:val>
            <c:numRef>
              <c:f>Sheet1!$B$2:$B$3</c:f>
              <c:numCache>
                <c:formatCode>0</c:formatCode>
                <c:ptCount val="2"/>
                <c:pt idx="0">
                  <c:v>98</c:v>
                </c:pt>
                <c:pt idx="1">
                  <c:v>1611</c:v>
                </c:pt>
              </c:numCache>
            </c:numRef>
          </c:val>
        </c:ser>
        <c:dLbls>
          <c:showLegendKey val="0"/>
          <c:showVal val="0"/>
          <c:showCatName val="0"/>
          <c:showSerName val="0"/>
          <c:showPercent val="1"/>
          <c:showBubbleSize val="0"/>
          <c:showLeaderLines val="1"/>
        </c:dLbls>
      </c:pie3DChart>
      <c:spPr>
        <a:noFill/>
        <a:ln w="25398">
          <a:noFill/>
        </a:ln>
      </c:spPr>
    </c:plotArea>
    <c:legend>
      <c:legendPos val="r"/>
      <c:layout>
        <c:manualLayout>
          <c:xMode val="edge"/>
          <c:yMode val="edge"/>
          <c:x val="1.02633338285544E-2"/>
          <c:y val="0.904541952417238"/>
          <c:w val="0.98973666617144496"/>
          <c:h val="9.5458047582761801E-2"/>
        </c:manualLayout>
      </c:layout>
      <c:overlay val="0"/>
      <c:txPr>
        <a:bodyPr/>
        <a:lstStyle/>
        <a:p>
          <a:pPr>
            <a:defRPr sz="2000" b="1">
              <a:latin typeface="Arial Black"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333952359729"/>
          <c:y val="5.9718756309307598E-2"/>
          <c:w val="0.79258913980092005"/>
          <c:h val="0.93548387096774099"/>
        </c:manualLayout>
      </c:layout>
      <c:pie3DChart>
        <c:varyColors val="1"/>
        <c:ser>
          <c:idx val="0"/>
          <c:order val="0"/>
          <c:tx>
            <c:strRef>
              <c:f>Sheet1!$B$1</c:f>
              <c:strCache>
                <c:ptCount val="1"/>
                <c:pt idx="0">
                  <c:v>Column1</c:v>
                </c:pt>
              </c:strCache>
            </c:strRef>
          </c:tx>
          <c:dPt>
            <c:idx val="0"/>
            <c:bubble3D val="0"/>
            <c:spPr>
              <a:solidFill>
                <a:srgbClr val="FF0000"/>
              </a:solidFill>
            </c:spPr>
          </c:dPt>
          <c:dPt>
            <c:idx val="1"/>
            <c:bubble3D val="0"/>
            <c:spPr>
              <a:solidFill>
                <a:srgbClr val="0000FF"/>
              </a:solidFill>
            </c:spPr>
          </c:dPt>
          <c:dLbls>
            <c:dLbl>
              <c:idx val="0"/>
              <c:layout>
                <c:manualLayout>
                  <c:x val="1.6859431486158601E-2"/>
                  <c:y val="-4.0829194427619599E-2"/>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5.3918560887436302E-2"/>
                  <c:y val="-0.625722794266101"/>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w="25398">
                <a:noFill/>
              </a:ln>
            </c:spPr>
            <c:txPr>
              <a:bodyPr/>
              <a:lstStyle/>
              <a:p>
                <a:pPr>
                  <a:defRPr lang="en-PH" sz="1800" b="1">
                    <a:solidFill>
                      <a:schemeClr val="tx1"/>
                    </a:solidFill>
                  </a:defRPr>
                </a:pPr>
                <a:endParaRPr lang="en-US"/>
              </a:p>
            </c:txPr>
            <c:showLegendKey val="0"/>
            <c:showVal val="0"/>
            <c:showCatName val="0"/>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Unaffected</c:v>
                </c:pt>
                <c:pt idx="1">
                  <c:v>Affected</c:v>
                </c:pt>
              </c:strCache>
            </c:strRef>
          </c:cat>
          <c:val>
            <c:numRef>
              <c:f>Sheet1!$B$2:$B$3</c:f>
              <c:numCache>
                <c:formatCode>0</c:formatCode>
                <c:ptCount val="2"/>
                <c:pt idx="0">
                  <c:v>656</c:v>
                </c:pt>
                <c:pt idx="1">
                  <c:v>2446</c:v>
                </c:pt>
              </c:numCache>
            </c:numRef>
          </c:val>
        </c:ser>
        <c:dLbls>
          <c:showLegendKey val="0"/>
          <c:showVal val="0"/>
          <c:showCatName val="0"/>
          <c:showSerName val="0"/>
          <c:showPercent val="1"/>
          <c:showBubbleSize val="0"/>
          <c:showLeaderLines val="1"/>
        </c:dLbls>
      </c:pie3DChart>
      <c:spPr>
        <a:noFill/>
        <a:ln w="25398">
          <a:noFill/>
        </a:ln>
      </c:spPr>
    </c:plotArea>
    <c:legend>
      <c:legendPos val="r"/>
      <c:layout>
        <c:manualLayout>
          <c:xMode val="edge"/>
          <c:yMode val="edge"/>
          <c:x val="1.02633338285544E-2"/>
          <c:y val="0.904541952417238"/>
          <c:w val="0.98973666617144496"/>
          <c:h val="9.5458047582761801E-2"/>
        </c:manualLayout>
      </c:layout>
      <c:overlay val="0"/>
      <c:txPr>
        <a:bodyPr/>
        <a:lstStyle/>
        <a:p>
          <a:pPr>
            <a:defRPr sz="2000" b="1">
              <a:latin typeface="Arial Black"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333952359729"/>
          <c:y val="5.9718756309307598E-2"/>
          <c:w val="0.79258913980091905"/>
          <c:h val="0.93548387096774099"/>
        </c:manualLayout>
      </c:layout>
      <c:pie3DChart>
        <c:varyColors val="1"/>
        <c:ser>
          <c:idx val="0"/>
          <c:order val="0"/>
          <c:tx>
            <c:strRef>
              <c:f>Sheet1!$B$1</c:f>
              <c:strCache>
                <c:ptCount val="1"/>
                <c:pt idx="0">
                  <c:v>Column1</c:v>
                </c:pt>
              </c:strCache>
            </c:strRef>
          </c:tx>
          <c:dPt>
            <c:idx val="0"/>
            <c:bubble3D val="0"/>
            <c:spPr>
              <a:solidFill>
                <a:srgbClr val="FF0000"/>
              </a:solidFill>
            </c:spPr>
          </c:dPt>
          <c:dPt>
            <c:idx val="1"/>
            <c:bubble3D val="0"/>
            <c:spPr>
              <a:solidFill>
                <a:srgbClr val="0000FF"/>
              </a:solidFill>
            </c:spPr>
          </c:dPt>
          <c:dLbls>
            <c:dLbl>
              <c:idx val="0"/>
              <c:layout>
                <c:manualLayout>
                  <c:x val="2.00040855742089E-2"/>
                  <c:y val="-6.3906117504542698E-2"/>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3210766107066798E-3"/>
                  <c:y val="-0.54367151221482002"/>
                </c:manualLayout>
              </c:layout>
              <c:numFmt formatCode="0%" sourceLinked="0"/>
              <c:spPr/>
              <c:txPr>
                <a:bodyPr/>
                <a:lstStyle/>
                <a:p>
                  <a:pPr>
                    <a:defRPr lang="en-PH" sz="18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w="25398">
                <a:noFill/>
              </a:ln>
            </c:spPr>
            <c:txPr>
              <a:bodyPr/>
              <a:lstStyle/>
              <a:p>
                <a:pPr>
                  <a:defRPr lang="en-PH" sz="1800" b="1">
                    <a:solidFill>
                      <a:schemeClr val="tx1"/>
                    </a:solidFill>
                  </a:defRPr>
                </a:pPr>
                <a:endParaRPr lang="en-US"/>
              </a:p>
            </c:txPr>
            <c:showLegendKey val="0"/>
            <c:showVal val="0"/>
            <c:showCatName val="0"/>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Unaffected</c:v>
                </c:pt>
                <c:pt idx="1">
                  <c:v>Affected</c:v>
                </c:pt>
              </c:strCache>
            </c:strRef>
          </c:cat>
          <c:val>
            <c:numRef>
              <c:f>Sheet1!$B$2:$B$3</c:f>
              <c:numCache>
                <c:formatCode>0</c:formatCode>
                <c:ptCount val="2"/>
                <c:pt idx="0">
                  <c:v>1007</c:v>
                </c:pt>
                <c:pt idx="1">
                  <c:v>3011</c:v>
                </c:pt>
              </c:numCache>
            </c:numRef>
          </c:val>
        </c:ser>
        <c:dLbls>
          <c:showLegendKey val="0"/>
          <c:showVal val="0"/>
          <c:showCatName val="0"/>
          <c:showSerName val="0"/>
          <c:showPercent val="1"/>
          <c:showBubbleSize val="0"/>
          <c:showLeaderLines val="1"/>
        </c:dLbls>
      </c:pie3DChart>
      <c:spPr>
        <a:noFill/>
        <a:ln w="25398">
          <a:noFill/>
        </a:ln>
      </c:spPr>
    </c:plotArea>
    <c:legend>
      <c:legendPos val="r"/>
      <c:layout>
        <c:manualLayout>
          <c:xMode val="edge"/>
          <c:yMode val="edge"/>
          <c:x val="1.02633338285544E-2"/>
          <c:y val="0.904541952417238"/>
          <c:w val="0.98973666617144496"/>
          <c:h val="9.5458047582761801E-2"/>
        </c:manualLayout>
      </c:layout>
      <c:overlay val="0"/>
      <c:txPr>
        <a:bodyPr/>
        <a:lstStyle/>
        <a:p>
          <a:pPr>
            <a:defRPr sz="2000" b="1">
              <a:latin typeface="Arial Black"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6.4837075350737003E-2"/>
          <c:y val="4.47761194029851E-2"/>
          <c:w val="0.91955178484385203"/>
          <c:h val="0.89296862145963096"/>
        </c:manualLayout>
      </c:layout>
      <c:barChart>
        <c:barDir val="col"/>
        <c:grouping val="clustered"/>
        <c:varyColors val="0"/>
        <c:ser>
          <c:idx val="0"/>
          <c:order val="0"/>
          <c:tx>
            <c:strRef>
              <c:f>Sheet3!$B$2</c:f>
              <c:strCache>
                <c:ptCount val="1"/>
                <c:pt idx="0">
                  <c:v>Watch list Baseline as of  June 30, 2016</c:v>
                </c:pt>
              </c:strCache>
            </c:strRef>
          </c:tx>
          <c:invertIfNegative val="0"/>
          <c:dLbls>
            <c:dLbl>
              <c:idx val="7"/>
              <c:layout>
                <c:manualLayout>
                  <c:x val="-4.2575835832940898E-3"/>
                  <c:y val="-1.9900497512437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8383890555293998E-3"/>
                  <c:y val="4.975124378109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8383890555293998E-3"/>
                  <c:y val="7.46268656716417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3">
                <a:noFill/>
              </a:ln>
            </c:spPr>
            <c:txPr>
              <a:bodyPr/>
              <a:lstStyle/>
              <a:p>
                <a:pPr>
                  <a:defRPr sz="1399" b="1">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Sheet3!$A$3:$A$20</c:f>
              <c:strCache>
                <c:ptCount val="18"/>
                <c:pt idx="0">
                  <c:v>1</c:v>
                </c:pt>
                <c:pt idx="1">
                  <c:v>2</c:v>
                </c:pt>
                <c:pt idx="2">
                  <c:v>3</c:v>
                </c:pt>
                <c:pt idx="3">
                  <c:v>4A</c:v>
                </c:pt>
                <c:pt idx="4">
                  <c:v>4B</c:v>
                </c:pt>
                <c:pt idx="5">
                  <c:v>5</c:v>
                </c:pt>
                <c:pt idx="6">
                  <c:v>6</c:v>
                </c:pt>
                <c:pt idx="7">
                  <c:v>7</c:v>
                </c:pt>
                <c:pt idx="8">
                  <c:v>8</c:v>
                </c:pt>
                <c:pt idx="9">
                  <c:v>9</c:v>
                </c:pt>
                <c:pt idx="10">
                  <c:v>10</c:v>
                </c:pt>
                <c:pt idx="11">
                  <c:v>11</c:v>
                </c:pt>
                <c:pt idx="12">
                  <c:v>12</c:v>
                </c:pt>
                <c:pt idx="13">
                  <c:v>13</c:v>
                </c:pt>
                <c:pt idx="14">
                  <c:v>ARMM</c:v>
                </c:pt>
                <c:pt idx="15">
                  <c:v>COR</c:v>
                </c:pt>
                <c:pt idx="16">
                  <c:v>NCRPO</c:v>
                </c:pt>
                <c:pt idx="17">
                  <c:v>18</c:v>
                </c:pt>
              </c:strCache>
            </c:strRef>
          </c:cat>
          <c:val>
            <c:numRef>
              <c:f>Sheet3!$B$3:$B$20</c:f>
              <c:numCache>
                <c:formatCode>#,##0</c:formatCode>
                <c:ptCount val="18"/>
                <c:pt idx="0">
                  <c:v>7302</c:v>
                </c:pt>
                <c:pt idx="1">
                  <c:v>2029</c:v>
                </c:pt>
                <c:pt idx="2">
                  <c:v>31869</c:v>
                </c:pt>
                <c:pt idx="3">
                  <c:v>21744</c:v>
                </c:pt>
                <c:pt idx="4" formatCode="General">
                  <c:v>672</c:v>
                </c:pt>
                <c:pt idx="5">
                  <c:v>8079</c:v>
                </c:pt>
                <c:pt idx="6">
                  <c:v>1096</c:v>
                </c:pt>
                <c:pt idx="7">
                  <c:v>3511</c:v>
                </c:pt>
                <c:pt idx="8">
                  <c:v>3128</c:v>
                </c:pt>
                <c:pt idx="9">
                  <c:v>2719</c:v>
                </c:pt>
                <c:pt idx="10">
                  <c:v>6146</c:v>
                </c:pt>
                <c:pt idx="11">
                  <c:v>3479</c:v>
                </c:pt>
                <c:pt idx="12">
                  <c:v>9930</c:v>
                </c:pt>
                <c:pt idx="13">
                  <c:v>16409</c:v>
                </c:pt>
                <c:pt idx="14">
                  <c:v>1907</c:v>
                </c:pt>
                <c:pt idx="15">
                  <c:v>5437</c:v>
                </c:pt>
                <c:pt idx="16">
                  <c:v>11943</c:v>
                </c:pt>
                <c:pt idx="17">
                  <c:v>6802</c:v>
                </c:pt>
              </c:numCache>
            </c:numRef>
          </c:val>
        </c:ser>
        <c:dLbls>
          <c:showLegendKey val="0"/>
          <c:showVal val="0"/>
          <c:showCatName val="0"/>
          <c:showSerName val="0"/>
          <c:showPercent val="0"/>
          <c:showBubbleSize val="0"/>
        </c:dLbls>
        <c:gapWidth val="150"/>
        <c:axId val="32944896"/>
        <c:axId val="32946432"/>
      </c:barChart>
      <c:catAx>
        <c:axId val="32944896"/>
        <c:scaling>
          <c:orientation val="minMax"/>
        </c:scaling>
        <c:delete val="0"/>
        <c:axPos val="b"/>
        <c:numFmt formatCode="General" sourceLinked="0"/>
        <c:majorTickMark val="out"/>
        <c:minorTickMark val="none"/>
        <c:tickLblPos val="nextTo"/>
        <c:txPr>
          <a:bodyPr/>
          <a:lstStyle/>
          <a:p>
            <a:pPr>
              <a:defRPr sz="1049" b="1">
                <a:latin typeface="Arial Narrow" pitchFamily="34" charset="0"/>
              </a:defRPr>
            </a:pPr>
            <a:endParaRPr lang="en-US"/>
          </a:p>
        </c:txPr>
        <c:crossAx val="32946432"/>
        <c:crosses val="autoZero"/>
        <c:auto val="1"/>
        <c:lblAlgn val="ctr"/>
        <c:lblOffset val="100"/>
        <c:noMultiLvlLbl val="0"/>
      </c:catAx>
      <c:valAx>
        <c:axId val="32946432"/>
        <c:scaling>
          <c:orientation val="minMax"/>
        </c:scaling>
        <c:delete val="0"/>
        <c:axPos val="l"/>
        <c:majorGridlines/>
        <c:numFmt formatCode="#,##0" sourceLinked="1"/>
        <c:majorTickMark val="out"/>
        <c:minorTickMark val="none"/>
        <c:tickLblPos val="nextTo"/>
        <c:txPr>
          <a:bodyPr/>
          <a:lstStyle/>
          <a:p>
            <a:pPr>
              <a:defRPr sz="999" b="1"/>
            </a:pPr>
            <a:endParaRPr lang="en-US"/>
          </a:p>
        </c:txPr>
        <c:crossAx val="32944896"/>
        <c:crosses val="autoZero"/>
        <c:crossBetween val="between"/>
      </c:valAx>
    </c:plotArea>
    <c:plotVisOnly val="1"/>
    <c:dispBlanksAs val="gap"/>
    <c:showDLblsOverMax val="0"/>
  </c:chart>
  <c:txPr>
    <a:bodyPr/>
    <a:lstStyle/>
    <a:p>
      <a:pPr>
        <a:defRPr sz="1799">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5"/>
      <c:rAngAx val="0"/>
      <c:perspective val="0"/>
    </c:view3D>
    <c:floor>
      <c:thickness val="0"/>
    </c:floor>
    <c:sideWall>
      <c:thickness val="0"/>
    </c:sideWall>
    <c:backWall>
      <c:thickness val="0"/>
    </c:backWall>
    <c:plotArea>
      <c:layout>
        <c:manualLayout>
          <c:layoutTarget val="inner"/>
          <c:xMode val="edge"/>
          <c:yMode val="edge"/>
          <c:x val="7.4937810945274005E-2"/>
          <c:y val="1.57363267406758E-2"/>
          <c:w val="0.82879258497210395"/>
          <c:h val="0.76050975335400395"/>
        </c:manualLayout>
      </c:layout>
      <c:pie3DChart>
        <c:varyColors val="1"/>
        <c:ser>
          <c:idx val="0"/>
          <c:order val="0"/>
          <c:tx>
            <c:strRef>
              <c:f>Sheet1!$A$2</c:f>
              <c:strCache>
                <c:ptCount val="1"/>
                <c:pt idx="0">
                  <c:v>Personally Appeared</c:v>
                </c:pt>
              </c:strCache>
            </c:strRef>
          </c:tx>
          <c:spPr>
            <a:solidFill>
              <a:srgbClr val="002060"/>
            </a:solidFill>
          </c:spPr>
          <c:dPt>
            <c:idx val="0"/>
            <c:bubble3D val="0"/>
            <c:explosion val="3"/>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4"/>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6"/>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5"/>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9"/>
            <c:spPr>
              <a:solidFill>
                <a:srgbClr val="FFFF00"/>
              </a:solidFill>
            </c:spPr>
          </c:dPt>
          <c:dLbls>
            <c:dLbl>
              <c:idx val="0"/>
              <c:layout>
                <c:manualLayout>
                  <c:x val="-0.116220868120128"/>
                  <c:y val="4.6457607433217397E-3"/>
                </c:manualLayout>
              </c:layout>
              <c:spPr/>
              <c:txPr>
                <a:bodyPr/>
                <a:lstStyle/>
                <a:p>
                  <a:pPr>
                    <a:defRPr sz="2393" b="1">
                      <a:latin typeface="Arial" pitchFamily="34" charset="0"/>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547758477426496E-2"/>
                  <c:y val="-5.8374898259668802E-2"/>
                </c:manualLayout>
              </c:layout>
              <c:spPr/>
              <c:txPr>
                <a:bodyPr/>
                <a:lstStyle/>
                <a:p>
                  <a:pPr>
                    <a:defRPr sz="2393" b="1">
                      <a:latin typeface="Arial" pitchFamily="34" charset="0"/>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388240746745506E-2"/>
                  <c:y val="-1.5733898647286399E-3"/>
                </c:manualLayout>
              </c:layout>
              <c:spPr/>
              <c:txPr>
                <a:bodyPr/>
                <a:lstStyle/>
                <a:p>
                  <a:pPr>
                    <a:defRPr sz="2393" b="1">
                      <a:latin typeface="Arial" pitchFamily="34" charset="0"/>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220692609437101E-2"/>
                  <c:y val="2.2416515243286798E-2"/>
                </c:manualLayout>
              </c:layout>
              <c:spPr/>
              <c:txPr>
                <a:bodyPr/>
                <a:lstStyle/>
                <a:p>
                  <a:pPr>
                    <a:defRPr sz="2393" b="1">
                      <a:latin typeface="Arial" pitchFamily="34" charset="0"/>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5025164591554"/>
                  <c:y val="1.4407631738340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7967904414687699"/>
                  <c:y val="-2.4053906723198099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w="25347">
                <a:noFill/>
              </a:ln>
            </c:spPr>
            <c:txPr>
              <a:bodyPr/>
              <a:lstStyle/>
              <a:p>
                <a:pPr>
                  <a:defRPr sz="2393" b="1">
                    <a:latin typeface="Arial" pitchFamily="34" charset="0"/>
                    <a:cs typeface="Arial" pitchFamily="34" charset="0"/>
                  </a:defRPr>
                </a:pPr>
                <a:endParaRPr lang="en-US"/>
              </a:p>
            </c:txPr>
            <c:dLblPos val="bestFit"/>
            <c:showLegendKey val="0"/>
            <c:showVal val="1"/>
            <c:showCatName val="0"/>
            <c:showSerName val="0"/>
            <c:showPercent val="0"/>
            <c:showBubbleSize val="0"/>
            <c:showLeaderLines val="1"/>
            <c:leaderLines>
              <c:spPr>
                <a:ln w="9499"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Surrendered User</c:v>
                </c:pt>
                <c:pt idx="1">
                  <c:v>Surrendered Pusher</c:v>
                </c:pt>
                <c:pt idx="2">
                  <c:v>Arrested Pusher</c:v>
                </c:pt>
                <c:pt idx="3">
                  <c:v>Arrested User</c:v>
                </c:pt>
                <c:pt idx="4">
                  <c:v>Killed </c:v>
                </c:pt>
              </c:strCache>
            </c:strRef>
          </c:cat>
          <c:val>
            <c:numRef>
              <c:f>Sheet1!$B$2:$F$2</c:f>
              <c:numCache>
                <c:formatCode>#,##0</c:formatCode>
                <c:ptCount val="5"/>
                <c:pt idx="0">
                  <c:v>629139</c:v>
                </c:pt>
                <c:pt idx="1">
                  <c:v>44839</c:v>
                </c:pt>
                <c:pt idx="2">
                  <c:v>6837</c:v>
                </c:pt>
                <c:pt idx="3">
                  <c:v>4947</c:v>
                </c:pt>
                <c:pt idx="4">
                  <c:v>756</c:v>
                </c:pt>
              </c:numCache>
            </c:numRef>
          </c:val>
        </c:ser>
        <c:dLbls>
          <c:showLegendKey val="0"/>
          <c:showVal val="0"/>
          <c:showCatName val="0"/>
          <c:showSerName val="0"/>
          <c:showPercent val="0"/>
          <c:showBubbleSize val="0"/>
          <c:showLeaderLines val="1"/>
        </c:dLbls>
      </c:pie3DChart>
      <c:spPr>
        <a:noFill/>
        <a:ln w="25398">
          <a:noFill/>
        </a:ln>
      </c:spPr>
    </c:plotArea>
    <c:legend>
      <c:legendPos val="b"/>
      <c:layout>
        <c:manualLayout>
          <c:xMode val="edge"/>
          <c:yMode val="edge"/>
          <c:x val="3.8372150849564899E-3"/>
          <c:y val="0.90736307961504803"/>
          <c:w val="0.99100693465948397"/>
          <c:h val="8.00090576913179E-2"/>
        </c:manualLayout>
      </c:layout>
      <c:overlay val="0"/>
      <c:txPr>
        <a:bodyPr/>
        <a:lstStyle/>
        <a:p>
          <a:pPr>
            <a:defRPr sz="1200">
              <a:latin typeface="Arial" pitchFamily="34" charset="0"/>
              <a:cs typeface="Arial" pitchFamily="34" charset="0"/>
            </a:defRPr>
          </a:pPr>
          <a:endParaRPr lang="en-US"/>
        </a:p>
      </c:txPr>
    </c:legend>
    <c:plotVisOnly val="1"/>
    <c:dispBlanksAs val="zero"/>
    <c:showDLblsOverMax val="0"/>
  </c:chart>
  <c:spPr>
    <a:noFill/>
    <a:ln>
      <a:noFill/>
    </a:ln>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57166383614"/>
          <c:y val="0.16087629046369201"/>
          <c:w val="0.79351037002727298"/>
          <c:h val="0.74979305471431801"/>
        </c:manualLayout>
      </c:layout>
      <c:barChart>
        <c:barDir val="col"/>
        <c:grouping val="clustered"/>
        <c:varyColors val="0"/>
        <c:ser>
          <c:idx val="0"/>
          <c:order val="0"/>
          <c:tx>
            <c:strRef>
              <c:f>'[Chart in Microsoft PowerPoint]Sheet1'!$A$44</c:f>
              <c:strCache>
                <c:ptCount val="1"/>
                <c:pt idx="0">
                  <c:v>Index Crime</c:v>
                </c:pt>
              </c:strCache>
            </c:strRef>
          </c:tx>
          <c:invertIfNegative val="0"/>
          <c:dPt>
            <c:idx val="1"/>
            <c:invertIfNegative val="0"/>
            <c:bubble3D val="0"/>
            <c:spPr>
              <a:solidFill>
                <a:srgbClr val="C00000"/>
              </a:solidFill>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Microsoft PowerPoint]Sheet1'!$B$43:$C$43</c:f>
              <c:strCache>
                <c:ptCount val="2"/>
                <c:pt idx="0">
                  <c:v> July 2015</c:v>
                </c:pt>
                <c:pt idx="1">
                  <c:v> July 2016</c:v>
                </c:pt>
              </c:strCache>
            </c:strRef>
          </c:cat>
          <c:val>
            <c:numRef>
              <c:f>'[Chart in Microsoft PowerPoint]Sheet1'!$B$44:$C$44</c:f>
              <c:numCache>
                <c:formatCode>#,##0</c:formatCode>
                <c:ptCount val="2"/>
                <c:pt idx="0">
                  <c:v>17105</c:v>
                </c:pt>
                <c:pt idx="1">
                  <c:v>11800</c:v>
                </c:pt>
              </c:numCache>
            </c:numRef>
          </c:val>
        </c:ser>
        <c:dLbls>
          <c:showLegendKey val="0"/>
          <c:showVal val="0"/>
          <c:showCatName val="0"/>
          <c:showSerName val="0"/>
          <c:showPercent val="0"/>
          <c:showBubbleSize val="0"/>
        </c:dLbls>
        <c:gapWidth val="150"/>
        <c:axId val="77163904"/>
        <c:axId val="82388096"/>
      </c:barChart>
      <c:catAx>
        <c:axId val="77163904"/>
        <c:scaling>
          <c:orientation val="minMax"/>
        </c:scaling>
        <c:delete val="0"/>
        <c:axPos val="b"/>
        <c:numFmt formatCode="General" sourceLinked="0"/>
        <c:majorTickMark val="out"/>
        <c:minorTickMark val="none"/>
        <c:tickLblPos val="nextTo"/>
        <c:crossAx val="82388096"/>
        <c:crosses val="autoZero"/>
        <c:auto val="1"/>
        <c:lblAlgn val="ctr"/>
        <c:lblOffset val="100"/>
        <c:noMultiLvlLbl val="0"/>
      </c:catAx>
      <c:valAx>
        <c:axId val="82388096"/>
        <c:scaling>
          <c:orientation val="minMax"/>
        </c:scaling>
        <c:delete val="0"/>
        <c:axPos val="l"/>
        <c:majorGridlines/>
        <c:numFmt formatCode="#,##0" sourceLinked="1"/>
        <c:majorTickMark val="out"/>
        <c:minorTickMark val="none"/>
        <c:tickLblPos val="nextTo"/>
        <c:crossAx val="77163904"/>
        <c:crosses val="autoZero"/>
        <c:crossBetween val="between"/>
      </c:valAx>
    </c:plotArea>
    <c:plotVisOnly val="1"/>
    <c:dispBlanksAs val="gap"/>
    <c:showDLblsOverMax val="0"/>
  </c:chart>
  <c:txPr>
    <a:bodyPr/>
    <a:lstStyle/>
    <a:p>
      <a:pPr>
        <a:defRPr sz="1800">
          <a:latin typeface="Arial Rounded MT Bold"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Sheet3!$B$46</c:f>
              <c:strCache>
                <c:ptCount val="1"/>
                <c:pt idx="0">
                  <c:v> July 2015</c:v>
                </c:pt>
              </c:strCache>
            </c:strRef>
          </c:tx>
          <c:spPr>
            <a:solidFill>
              <a:srgbClr val="0070C0"/>
            </a:solidFill>
          </c:spPr>
          <c:invertIfNegative val="0"/>
          <c:dLbls>
            <c:dLbl>
              <c:idx val="0"/>
              <c:layout>
                <c:manualLayout>
                  <c:x val="-8.9510486881838706E-3"/>
                  <c:y val="5.05367540481641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592072401532903E-3"/>
                  <c:y val="7.58051310722447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4428901362145E-2"/>
                  <c:y val="2.52683770240815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9184144803065E-3"/>
                  <c:y val="-1.516102621444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2">
                <a:noFill/>
              </a:ln>
            </c:spPr>
            <c:txPr>
              <a:bodyPr/>
              <a:lstStyle/>
              <a:p>
                <a:pPr>
                  <a:defRPr sz="1599"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Sheet3!$A$47:$A$53</c:f>
              <c:strCache>
                <c:ptCount val="7"/>
                <c:pt idx="0">
                  <c:v>Murder</c:v>
                </c:pt>
                <c:pt idx="1">
                  <c:v>Homicide</c:v>
                </c:pt>
                <c:pt idx="2">
                  <c:v>Physical Injury</c:v>
                </c:pt>
                <c:pt idx="3">
                  <c:v>Rape</c:v>
                </c:pt>
                <c:pt idx="4">
                  <c:v>Robbery</c:v>
                </c:pt>
                <c:pt idx="5">
                  <c:v>Theft</c:v>
                </c:pt>
                <c:pt idx="6">
                  <c:v>Carnapping </c:v>
                </c:pt>
              </c:strCache>
            </c:strRef>
          </c:cat>
          <c:val>
            <c:numRef>
              <c:f>Sheet3!$B$47:$B$53</c:f>
              <c:numCache>
                <c:formatCode>General</c:formatCode>
                <c:ptCount val="7"/>
                <c:pt idx="0">
                  <c:v>755</c:v>
                </c:pt>
                <c:pt idx="1">
                  <c:v>197</c:v>
                </c:pt>
                <c:pt idx="2" formatCode="#,##0">
                  <c:v>4168</c:v>
                </c:pt>
                <c:pt idx="3">
                  <c:v>879</c:v>
                </c:pt>
                <c:pt idx="4" formatCode="#,##0">
                  <c:v>2757</c:v>
                </c:pt>
                <c:pt idx="5" formatCode="#,##0">
                  <c:v>7168</c:v>
                </c:pt>
                <c:pt idx="6" formatCode="#,##0">
                  <c:v>1109</c:v>
                </c:pt>
              </c:numCache>
            </c:numRef>
          </c:val>
        </c:ser>
        <c:ser>
          <c:idx val="1"/>
          <c:order val="1"/>
          <c:tx>
            <c:strRef>
              <c:f>Sheet3!$C$46</c:f>
              <c:strCache>
                <c:ptCount val="1"/>
                <c:pt idx="0">
                  <c:v> July 2016</c:v>
                </c:pt>
              </c:strCache>
            </c:strRef>
          </c:tx>
          <c:spPr>
            <a:solidFill>
              <a:srgbClr val="FF0000"/>
            </a:solidFill>
          </c:spPr>
          <c:invertIfNegative val="0"/>
          <c:dLbls>
            <c:dLbl>
              <c:idx val="0"/>
              <c:layout>
                <c:manualLayout>
                  <c:x val="2.9836828960612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768786391685700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344987512582302E-2"/>
                  <c:y val="-5.05367540481633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442890136214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4265730322759E-2"/>
                  <c:y val="5.05367540481633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410255928337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410255928337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2">
                <a:noFill/>
              </a:ln>
            </c:spPr>
            <c:txPr>
              <a:bodyPr/>
              <a:lstStyle/>
              <a:p>
                <a:pPr>
                  <a:defRPr sz="1599"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Sheet3!$A$47:$A$53</c:f>
              <c:strCache>
                <c:ptCount val="7"/>
                <c:pt idx="0">
                  <c:v>Murder</c:v>
                </c:pt>
                <c:pt idx="1">
                  <c:v>Homicide</c:v>
                </c:pt>
                <c:pt idx="2">
                  <c:v>Physical Injury</c:v>
                </c:pt>
                <c:pt idx="3">
                  <c:v>Rape</c:v>
                </c:pt>
                <c:pt idx="4">
                  <c:v>Robbery</c:v>
                </c:pt>
                <c:pt idx="5">
                  <c:v>Theft</c:v>
                </c:pt>
                <c:pt idx="6">
                  <c:v>Carnapping </c:v>
                </c:pt>
              </c:strCache>
            </c:strRef>
          </c:cat>
          <c:val>
            <c:numRef>
              <c:f>Sheet3!$C$47:$C$53</c:f>
              <c:numCache>
                <c:formatCode>General</c:formatCode>
                <c:ptCount val="7"/>
                <c:pt idx="0" formatCode="#,##0">
                  <c:v>1271</c:v>
                </c:pt>
                <c:pt idx="1">
                  <c:v>214</c:v>
                </c:pt>
                <c:pt idx="2" formatCode="#,##0">
                  <c:v>2847</c:v>
                </c:pt>
                <c:pt idx="3">
                  <c:v>838</c:v>
                </c:pt>
                <c:pt idx="4" formatCode="#,##0">
                  <c:v>1648</c:v>
                </c:pt>
                <c:pt idx="5" formatCode="#,##0">
                  <c:v>4230</c:v>
                </c:pt>
                <c:pt idx="6">
                  <c:v>705</c:v>
                </c:pt>
              </c:numCache>
            </c:numRef>
          </c:val>
        </c:ser>
        <c:dLbls>
          <c:showLegendKey val="0"/>
          <c:showVal val="0"/>
          <c:showCatName val="0"/>
          <c:showSerName val="0"/>
          <c:showPercent val="0"/>
          <c:showBubbleSize val="0"/>
        </c:dLbls>
        <c:gapWidth val="150"/>
        <c:axId val="38662912"/>
        <c:axId val="38664448"/>
      </c:barChart>
      <c:catAx>
        <c:axId val="38662912"/>
        <c:scaling>
          <c:orientation val="minMax"/>
        </c:scaling>
        <c:delete val="0"/>
        <c:axPos val="b"/>
        <c:numFmt formatCode="General" sourceLinked="0"/>
        <c:majorTickMark val="out"/>
        <c:minorTickMark val="none"/>
        <c:tickLblPos val="nextTo"/>
        <c:txPr>
          <a:bodyPr/>
          <a:lstStyle/>
          <a:p>
            <a:pPr>
              <a:defRPr sz="1199" b="1"/>
            </a:pPr>
            <a:endParaRPr lang="en-US"/>
          </a:p>
        </c:txPr>
        <c:crossAx val="38664448"/>
        <c:crosses val="autoZero"/>
        <c:auto val="1"/>
        <c:lblAlgn val="ctr"/>
        <c:lblOffset val="100"/>
        <c:noMultiLvlLbl val="0"/>
      </c:catAx>
      <c:valAx>
        <c:axId val="3866444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8662912"/>
        <c:crosses val="autoZero"/>
        <c:crossBetween val="between"/>
      </c:valAx>
    </c:plotArea>
    <c:legend>
      <c:legendPos val="b"/>
      <c:layout/>
      <c:overlay val="0"/>
      <c:txPr>
        <a:bodyPr/>
        <a:lstStyle/>
        <a:p>
          <a:pPr>
            <a:defRPr sz="1799" b="1"/>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0.4902</cdr:x>
      <cdr:y>0.41333</cdr:y>
    </cdr:from>
    <cdr:to>
      <cdr:x>0.57843</cdr:x>
      <cdr:y>0.48</cdr:y>
    </cdr:to>
    <cdr:sp macro="" textlink="">
      <cdr:nvSpPr>
        <cdr:cNvPr id="2" name="TextBox 1"/>
        <cdr:cNvSpPr txBox="1"/>
      </cdr:nvSpPr>
      <cdr:spPr>
        <a:xfrm xmlns:a="http://schemas.openxmlformats.org/drawingml/2006/main">
          <a:off x="3810000" y="236220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latin typeface="Arial" pitchFamily="34" charset="0"/>
              <a:cs typeface="Arial" pitchFamily="34" charset="0"/>
            </a:rPr>
            <a:t>31%</a:t>
          </a:r>
          <a:endParaRPr lang="en-US" sz="18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253" cy="5005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02368" y="2"/>
            <a:ext cx="2984253" cy="50057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4C7A8E9-8E9D-4C3F-961C-65104F795114}" type="datetimeFigureOut">
              <a:rPr lang="en-US"/>
              <a:pPr>
                <a:defRPr/>
              </a:pPr>
              <a:t>8/23/2016</a:t>
            </a:fld>
            <a:endParaRPr lang="en-US"/>
          </a:p>
        </p:txBody>
      </p:sp>
      <p:sp>
        <p:nvSpPr>
          <p:cNvPr id="4" name="Footer Placeholder 3"/>
          <p:cNvSpPr>
            <a:spLocks noGrp="1"/>
          </p:cNvSpPr>
          <p:nvPr>
            <p:ph type="ftr" sz="quarter" idx="2"/>
          </p:nvPr>
        </p:nvSpPr>
        <p:spPr>
          <a:xfrm>
            <a:off x="3" y="9517963"/>
            <a:ext cx="2984253" cy="5005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02368" y="9517963"/>
            <a:ext cx="2984253" cy="50057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407A7E-2846-46C9-A1F9-4349259C940C}" type="slidenum">
              <a:rPr lang="en-US"/>
              <a:pPr>
                <a:defRPr/>
              </a:pPr>
              <a:t>‹#›</a:t>
            </a:fld>
            <a:endParaRPr lang="en-US"/>
          </a:p>
        </p:txBody>
      </p:sp>
    </p:spTree>
    <p:extLst>
      <p:ext uri="{BB962C8B-B14F-4D97-AF65-F5344CB8AC3E}">
        <p14:creationId xmlns:p14="http://schemas.microsoft.com/office/powerpoint/2010/main" val="3901097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253" cy="5005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02368" y="2"/>
            <a:ext cx="2984253" cy="50057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C363B60-F7D5-4CA2-929C-E3580B8C2D93}" type="datetimeFigureOut">
              <a:rPr lang="en-US"/>
              <a:pPr>
                <a:defRPr/>
              </a:pPr>
              <a:t>8/23/2016</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201" y="4758982"/>
            <a:ext cx="5511765" cy="451045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9517963"/>
            <a:ext cx="2984253" cy="5005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02368" y="9517963"/>
            <a:ext cx="2984253" cy="50057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399D842-7C67-4F4E-94DE-63B14E3C0FCC}" type="slidenum">
              <a:rPr lang="en-US"/>
              <a:pPr>
                <a:defRPr/>
              </a:pPr>
              <a:t>‹#›</a:t>
            </a:fld>
            <a:endParaRPr lang="en-US"/>
          </a:p>
        </p:txBody>
      </p:sp>
    </p:spTree>
    <p:extLst>
      <p:ext uri="{BB962C8B-B14F-4D97-AF65-F5344CB8AC3E}">
        <p14:creationId xmlns:p14="http://schemas.microsoft.com/office/powerpoint/2010/main" val="3735334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(Greetings...)</a:t>
            </a:r>
            <a:endParaRPr lang="en-US" smtClean="0"/>
          </a:p>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B8A4A-E0E2-4991-AE32-6EA4E588D3D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39607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Given these targets, the following actions were taken...</a:t>
            </a:r>
            <a:endParaRPr lang="en-US" smtClean="0"/>
          </a:p>
          <a:p>
            <a:pPr>
              <a:spcBef>
                <a:spcPct val="0"/>
              </a:spcBef>
            </a:pPr>
            <a:endParaRPr lang="en-US" smtClean="0"/>
          </a:p>
          <a:p>
            <a:pPr>
              <a:spcBef>
                <a:spcPct val="0"/>
              </a:spcBef>
            </a:pPr>
            <a:r>
              <a:rPr lang="fil-PH" smtClean="0"/>
              <a:t>The PNP...</a:t>
            </a:r>
            <a:endParaRPr lang="en-US" smtClean="0"/>
          </a:p>
          <a:p>
            <a:pPr>
              <a:spcBef>
                <a:spcPct val="0"/>
              </a:spcBef>
            </a:pPr>
            <a:r>
              <a:rPr lang="fil-PH" smtClean="0"/>
              <a:t> </a:t>
            </a:r>
            <a:endParaRPr lang="en-US" smtClean="0"/>
          </a:p>
          <a:p>
            <a:pPr>
              <a:spcBef>
                <a:spcPct val="0"/>
              </a:spcBef>
            </a:pPr>
            <a:r>
              <a:rPr lang="en-US" smtClean="0"/>
              <a:t>Deploys more policemen to saturate high crime areas and high traffic convergence zones through the implementation of Managing Police and Patrol Operations; </a:t>
            </a:r>
          </a:p>
          <a:p>
            <a:pPr>
              <a:spcBef>
                <a:spcPct val="0"/>
              </a:spcBef>
            </a:pPr>
            <a:endParaRPr lang="en-US" smtClean="0"/>
          </a:p>
          <a:p>
            <a:pPr>
              <a:spcBef>
                <a:spcPct val="0"/>
              </a:spcBef>
            </a:pPr>
            <a:r>
              <a:rPr lang="fil-PH" smtClean="0"/>
              <a:t>Increases police presence by activating the Patrol Operations Sections/Units in NCR Police Stations, City Police Offices, Component City Police Stations, and Municipal Police Stations nationwide; and </a:t>
            </a:r>
            <a:endParaRPr lang="en-US" smtClean="0"/>
          </a:p>
          <a:p>
            <a:pPr>
              <a:spcBef>
                <a:spcPct val="0"/>
              </a:spcBef>
            </a:pPr>
            <a:r>
              <a:rPr lang="en-US" smtClean="0"/>
              <a:t> </a:t>
            </a:r>
          </a:p>
          <a:p>
            <a:pPr>
              <a:spcBef>
                <a:spcPct val="0"/>
              </a:spcBef>
            </a:pPr>
            <a:r>
              <a:rPr lang="en-US" smtClean="0"/>
              <a:t>Conducts intelligence-driven operations to arrest identified Most Wanted Persons (MWPs) and Criminal Gangs (CGs).</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8F051-AEC7-40C9-B3A0-D5A324086BA0}"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81329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Given these targets, the following actions were taken...</a:t>
            </a:r>
            <a:endParaRPr lang="en-US" smtClean="0"/>
          </a:p>
          <a:p>
            <a:pPr>
              <a:spcBef>
                <a:spcPct val="0"/>
              </a:spcBef>
            </a:pPr>
            <a:endParaRPr lang="en-US" smtClean="0"/>
          </a:p>
          <a:p>
            <a:pPr>
              <a:spcBef>
                <a:spcPct val="0"/>
              </a:spcBef>
            </a:pPr>
            <a:r>
              <a:rPr lang="fil-PH" smtClean="0"/>
              <a:t>The PNP...</a:t>
            </a:r>
            <a:endParaRPr lang="en-US" smtClean="0"/>
          </a:p>
          <a:p>
            <a:pPr>
              <a:spcBef>
                <a:spcPct val="0"/>
              </a:spcBef>
            </a:pPr>
            <a:r>
              <a:rPr lang="fil-PH" smtClean="0"/>
              <a:t> </a:t>
            </a:r>
            <a:endParaRPr lang="en-US" smtClean="0"/>
          </a:p>
          <a:p>
            <a:pPr>
              <a:spcBef>
                <a:spcPct val="0"/>
              </a:spcBef>
            </a:pPr>
            <a:r>
              <a:rPr lang="en-US" smtClean="0"/>
              <a:t>Deploys more policemen to saturate high crime areas and high traffic convergence zones through the implementation of Managing Police and Patrol Operations; </a:t>
            </a:r>
          </a:p>
          <a:p>
            <a:pPr>
              <a:spcBef>
                <a:spcPct val="0"/>
              </a:spcBef>
            </a:pPr>
            <a:endParaRPr lang="en-US" smtClean="0"/>
          </a:p>
          <a:p>
            <a:pPr>
              <a:spcBef>
                <a:spcPct val="0"/>
              </a:spcBef>
            </a:pPr>
            <a:r>
              <a:rPr lang="fil-PH" smtClean="0"/>
              <a:t>Increases police presence by activating the Patrol Operations Sections/Units in NCR Police Stations, City Police Offices, Component City Police Stations, and Municipal Police Stations nationwide; and </a:t>
            </a:r>
            <a:endParaRPr lang="en-US" smtClean="0"/>
          </a:p>
          <a:p>
            <a:pPr>
              <a:spcBef>
                <a:spcPct val="0"/>
              </a:spcBef>
            </a:pPr>
            <a:r>
              <a:rPr lang="en-US" smtClean="0"/>
              <a:t> </a:t>
            </a:r>
          </a:p>
          <a:p>
            <a:pPr>
              <a:spcBef>
                <a:spcPct val="0"/>
              </a:spcBef>
            </a:pPr>
            <a:r>
              <a:rPr lang="en-US" smtClean="0"/>
              <a:t>Conducts intelligence-driven operations to arrest identified Most Wanted Persons (MWPs) and Criminal Gangs (CGs).</a:t>
            </a:r>
          </a:p>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93AC1-EBB6-4133-B81D-3AA37649AAFD}"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38724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F07F9-4942-4F8D-BA5B-7B5EDB0E0884}" type="slidenum">
              <a:rPr lang="en-US" smtClean="0">
                <a:latin typeface="Arial" charset="0"/>
                <a:cs typeface="Arial" charset="0"/>
              </a:rPr>
              <a:pPr/>
              <a:t>17</a:t>
            </a:fld>
            <a:endParaRPr lang="en-US" smtClean="0">
              <a:latin typeface="Arial" charset="0"/>
              <a:cs typeface="Arial" charset="0"/>
            </a:endParaRPr>
          </a:p>
        </p:txBody>
      </p:sp>
    </p:spTree>
    <p:extLst>
      <p:ext uri="{BB962C8B-B14F-4D97-AF65-F5344CB8AC3E}">
        <p14:creationId xmlns:p14="http://schemas.microsoft.com/office/powerpoint/2010/main" val="130763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CA71B-53F5-4DFA-B089-69C93B095B6A}"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3200695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9B2B1-436A-420B-9CBF-3C4E72AC44DF}"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8192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ABFF9-6EB9-43EA-A649-F9EC56DF9B55}" type="slidenum">
              <a:rPr lang="en-US" altLang="en-US">
                <a:latin typeface="Arial" charset="0"/>
                <a:cs typeface="Arial" charset="0"/>
              </a:rPr>
              <a:pPr fontAlgn="base">
                <a:spcBef>
                  <a:spcPct val="0"/>
                </a:spcBef>
                <a:spcAft>
                  <a:spcPct val="0"/>
                </a:spcAft>
              </a:pPr>
              <a:t>26</a:t>
            </a:fld>
            <a:endParaRPr lang="en-US" altLang="en-US">
              <a:latin typeface="Arial" charset="0"/>
              <a:cs typeface="Arial" charset="0"/>
            </a:endParaRPr>
          </a:p>
        </p:txBody>
      </p:sp>
    </p:spTree>
    <p:extLst>
      <p:ext uri="{BB962C8B-B14F-4D97-AF65-F5344CB8AC3E}">
        <p14:creationId xmlns:p14="http://schemas.microsoft.com/office/powerpoint/2010/main" val="226399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PH"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28E23-9F36-4561-AD41-7D67E86D5603}" type="slidenum">
              <a:rPr lang="en-PH"/>
              <a:pPr fontAlgn="base">
                <a:spcBef>
                  <a:spcPct val="0"/>
                </a:spcBef>
                <a:spcAft>
                  <a:spcPct val="0"/>
                </a:spcAft>
              </a:pPr>
              <a:t>27</a:t>
            </a:fld>
            <a:endParaRPr lang="en-PH"/>
          </a:p>
        </p:txBody>
      </p:sp>
    </p:spTree>
    <p:extLst>
      <p:ext uri="{BB962C8B-B14F-4D97-AF65-F5344CB8AC3E}">
        <p14:creationId xmlns:p14="http://schemas.microsoft.com/office/powerpoint/2010/main" val="302409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399D842-7C67-4F4E-94DE-63B14E3C0FCC}" type="slidenum">
              <a:rPr lang="en-US" smtClean="0"/>
              <a:pPr>
                <a:defRPr/>
              </a:pPr>
              <a:t>28</a:t>
            </a:fld>
            <a:endParaRPr lang="en-US"/>
          </a:p>
        </p:txBody>
      </p:sp>
    </p:spTree>
    <p:extLst>
      <p:ext uri="{BB962C8B-B14F-4D97-AF65-F5344CB8AC3E}">
        <p14:creationId xmlns:p14="http://schemas.microsoft.com/office/powerpoint/2010/main" val="368979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PNP has operationalized the Synchronized Communications (Synccom)</a:t>
            </a:r>
            <a:r>
              <a:rPr lang="en-US" baseline="0" dirty="0" smtClean="0"/>
              <a:t> in its </a:t>
            </a:r>
            <a:r>
              <a:rPr lang="en-US" sz="1300" dirty="0"/>
              <a:t>anti-illegal drugs campaign plan or the “Project: Double Barrel”. </a:t>
            </a:r>
            <a:endParaRPr lang="en-US" baseline="0" dirty="0" smtClean="0"/>
          </a:p>
          <a:p>
            <a:endParaRPr lang="en-US" baseline="0" dirty="0" smtClean="0"/>
          </a:p>
          <a:p>
            <a:r>
              <a:rPr lang="en-US" baseline="0" dirty="0" smtClean="0"/>
              <a:t>The Synccom aims to strengthen inter-agency coordination and cooperation for a </a:t>
            </a:r>
            <a:r>
              <a:rPr lang="en-US" sz="1300" dirty="0"/>
              <a:t>“whole of government/multi-agency coordination approach”</a:t>
            </a:r>
            <a:r>
              <a:rPr lang="en-US" baseline="0" dirty="0" smtClean="0"/>
              <a:t>. The Synccom is a </a:t>
            </a:r>
            <a:r>
              <a:rPr lang="en-US" sz="1300" dirty="0"/>
              <a:t>“one message, many voices” and a well-integrated courses of actions against illegal drugs.</a:t>
            </a:r>
          </a:p>
          <a:p>
            <a:endParaRPr lang="en-US" sz="1300" dirty="0"/>
          </a:p>
          <a:p>
            <a:r>
              <a:rPr lang="en-US" sz="1300" dirty="0"/>
              <a:t>The Synccom is a tested effective Best Practice in police operations during the  Asia-Pacific Economic Cooperation Meetings in 2015 and the National and Local Elections 2016.</a:t>
            </a:r>
          </a:p>
        </p:txBody>
      </p:sp>
      <p:sp>
        <p:nvSpPr>
          <p:cNvPr id="4" name="Slide Number Placeholder 3"/>
          <p:cNvSpPr>
            <a:spLocks noGrp="1"/>
          </p:cNvSpPr>
          <p:nvPr>
            <p:ph type="sldNum" sz="quarter" idx="10"/>
          </p:nvPr>
        </p:nvSpPr>
        <p:spPr/>
        <p:txBody>
          <a:bodyPr/>
          <a:lstStyle/>
          <a:p>
            <a:fld id="{DDB07675-9209-4176-A2B8-DE55712670A0}" type="slidenum">
              <a:rPr lang="en-US" smtClean="0"/>
              <a:pPr/>
              <a:t>32</a:t>
            </a:fld>
            <a:endParaRPr lang="en-US"/>
          </a:p>
        </p:txBody>
      </p:sp>
    </p:spTree>
    <p:extLst>
      <p:ext uri="{BB962C8B-B14F-4D97-AF65-F5344CB8AC3E}">
        <p14:creationId xmlns:p14="http://schemas.microsoft.com/office/powerpoint/2010/main" val="317110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C278E7-8487-43B9-9125-B66B706A163F}"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50851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20A51-4CE7-425D-B85E-AD13D7D532B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388525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Thank you and good day.</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9C4DE-B19C-4033-8013-337332E7764D}" type="slidenum">
              <a:rPr lang="en-US"/>
              <a:pPr fontAlgn="base">
                <a:spcBef>
                  <a:spcPct val="0"/>
                </a:spcBef>
                <a:spcAft>
                  <a:spcPct val="0"/>
                </a:spcAft>
              </a:pPr>
              <a:t>45</a:t>
            </a:fld>
            <a:endParaRPr lang="en-US"/>
          </a:p>
        </p:txBody>
      </p:sp>
    </p:spTree>
    <p:extLst>
      <p:ext uri="{BB962C8B-B14F-4D97-AF65-F5344CB8AC3E}">
        <p14:creationId xmlns:p14="http://schemas.microsoft.com/office/powerpoint/2010/main" val="365936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Thank you and good day.</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9C4DE-B19C-4033-8013-337332E7764D}" type="slidenum">
              <a:rPr lang="en-US"/>
              <a:pPr fontAlgn="base">
                <a:spcBef>
                  <a:spcPct val="0"/>
                </a:spcBef>
                <a:spcAft>
                  <a:spcPct val="0"/>
                </a:spcAft>
              </a:pPr>
              <a:t>46</a:t>
            </a:fld>
            <a:endParaRPr lang="en-US"/>
          </a:p>
        </p:txBody>
      </p:sp>
    </p:spTree>
    <p:extLst>
      <p:ext uri="{BB962C8B-B14F-4D97-AF65-F5344CB8AC3E}">
        <p14:creationId xmlns:p14="http://schemas.microsoft.com/office/powerpoint/2010/main" val="201697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C2771-13A4-4DB1-967F-C2AD07AFD685}" type="slidenum">
              <a:rPr lang="en-US"/>
              <a:pPr fontAlgn="base">
                <a:spcBef>
                  <a:spcPct val="0"/>
                </a:spcBef>
                <a:spcAft>
                  <a:spcPct val="0"/>
                </a:spcAft>
              </a:pPr>
              <a:t>47</a:t>
            </a:fld>
            <a:endParaRPr lang="en-US"/>
          </a:p>
        </p:txBody>
      </p:sp>
    </p:spTree>
    <p:extLst>
      <p:ext uri="{BB962C8B-B14F-4D97-AF65-F5344CB8AC3E}">
        <p14:creationId xmlns:p14="http://schemas.microsoft.com/office/powerpoint/2010/main" val="297073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Thank you and good day.</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9C4DE-B19C-4033-8013-337332E7764D}" type="slidenum">
              <a:rPr lang="en-US"/>
              <a:pPr fontAlgn="base">
                <a:spcBef>
                  <a:spcPct val="0"/>
                </a:spcBef>
                <a:spcAft>
                  <a:spcPct val="0"/>
                </a:spcAft>
              </a:pPr>
              <a:t>48</a:t>
            </a:fld>
            <a:endParaRPr lang="en-US"/>
          </a:p>
        </p:txBody>
      </p:sp>
    </p:spTree>
    <p:extLst>
      <p:ext uri="{BB962C8B-B14F-4D97-AF65-F5344CB8AC3E}">
        <p14:creationId xmlns:p14="http://schemas.microsoft.com/office/powerpoint/2010/main" val="721143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Thank you and good day.</a:t>
            </a:r>
          </a:p>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023D91-3EA7-442E-9382-31BDF00FAEB4}" type="slidenum">
              <a:rPr lang="en-US"/>
              <a:pPr fontAlgn="base">
                <a:spcBef>
                  <a:spcPct val="0"/>
                </a:spcBef>
                <a:spcAft>
                  <a:spcPct val="0"/>
                </a:spcAft>
              </a:pPr>
              <a:t>49</a:t>
            </a:fld>
            <a:endParaRPr lang="en-US"/>
          </a:p>
        </p:txBody>
      </p:sp>
    </p:spTree>
    <p:extLst>
      <p:ext uri="{BB962C8B-B14F-4D97-AF65-F5344CB8AC3E}">
        <p14:creationId xmlns:p14="http://schemas.microsoft.com/office/powerpoint/2010/main" val="156029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Thank you and good day.</a:t>
            </a:r>
          </a:p>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023D91-3EA7-442E-9382-31BDF00FAEB4}" type="slidenum">
              <a:rPr lang="en-US"/>
              <a:pPr fontAlgn="base">
                <a:spcBef>
                  <a:spcPct val="0"/>
                </a:spcBef>
                <a:spcAft>
                  <a:spcPct val="0"/>
                </a:spcAft>
              </a:pPr>
              <a:t>50</a:t>
            </a:fld>
            <a:endParaRPr lang="en-US"/>
          </a:p>
        </p:txBody>
      </p:sp>
    </p:spTree>
    <p:extLst>
      <p:ext uri="{BB962C8B-B14F-4D97-AF65-F5344CB8AC3E}">
        <p14:creationId xmlns:p14="http://schemas.microsoft.com/office/powerpoint/2010/main" val="161729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E79989-7101-4622-A6B5-C1E0C5460F5E}" type="slidenum">
              <a:rPr lang="en-PH" smtClean="0"/>
              <a:pPr/>
              <a:t>55</a:t>
            </a:fld>
            <a:endParaRPr lang="en-PH"/>
          </a:p>
        </p:txBody>
      </p:sp>
    </p:spTree>
    <p:extLst>
      <p:ext uri="{BB962C8B-B14F-4D97-AF65-F5344CB8AC3E}">
        <p14:creationId xmlns:p14="http://schemas.microsoft.com/office/powerpoint/2010/main" val="694832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PNP has operationalized the Synchronized Communications (Synccom)</a:t>
            </a:r>
            <a:r>
              <a:rPr lang="en-US" baseline="0" dirty="0" smtClean="0"/>
              <a:t> in its </a:t>
            </a:r>
            <a:r>
              <a:rPr lang="en-US" sz="1300" dirty="0"/>
              <a:t>anti-illegal drugs campaign plan or the “Project: Double Barrel”. </a:t>
            </a:r>
            <a:endParaRPr lang="en-US" baseline="0" dirty="0" smtClean="0"/>
          </a:p>
          <a:p>
            <a:endParaRPr lang="en-US" baseline="0" dirty="0" smtClean="0"/>
          </a:p>
          <a:p>
            <a:r>
              <a:rPr lang="en-US" baseline="0" dirty="0" smtClean="0"/>
              <a:t>The Synccom aims to strengthen inter-agency coordination and cooperation for a </a:t>
            </a:r>
            <a:r>
              <a:rPr lang="en-US" sz="1300" dirty="0"/>
              <a:t>“whole of government/multi-agency coordination approach”</a:t>
            </a:r>
            <a:r>
              <a:rPr lang="en-US" baseline="0" dirty="0" smtClean="0"/>
              <a:t>. The Synccom is a </a:t>
            </a:r>
            <a:r>
              <a:rPr lang="en-US" sz="1300" dirty="0"/>
              <a:t>“one message, many voices” and a well-integrated courses of actions against illegal drugs.</a:t>
            </a:r>
          </a:p>
          <a:p>
            <a:endParaRPr lang="en-US" sz="1300" dirty="0"/>
          </a:p>
          <a:p>
            <a:r>
              <a:rPr lang="en-US" sz="1300" dirty="0"/>
              <a:t>The Synccom is a tested effective Best Practice in police operations during the  Asia-Pacific Economic Cooperation Meetings in 2015 and the National and Local Elections 2016.</a:t>
            </a:r>
          </a:p>
        </p:txBody>
      </p:sp>
      <p:sp>
        <p:nvSpPr>
          <p:cNvPr id="4" name="Slide Number Placeholder 3"/>
          <p:cNvSpPr>
            <a:spLocks noGrp="1"/>
          </p:cNvSpPr>
          <p:nvPr>
            <p:ph type="sldNum" sz="quarter" idx="10"/>
          </p:nvPr>
        </p:nvSpPr>
        <p:spPr/>
        <p:txBody>
          <a:bodyPr/>
          <a:lstStyle/>
          <a:p>
            <a:fld id="{DDB07675-9209-4176-A2B8-DE55712670A0}" type="slidenum">
              <a:rPr lang="en-US" smtClean="0"/>
              <a:pPr/>
              <a:t>56</a:t>
            </a:fld>
            <a:endParaRPr lang="en-US"/>
          </a:p>
        </p:txBody>
      </p:sp>
    </p:spTree>
    <p:extLst>
      <p:ext uri="{BB962C8B-B14F-4D97-AF65-F5344CB8AC3E}">
        <p14:creationId xmlns:p14="http://schemas.microsoft.com/office/powerpoint/2010/main" val="3171103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F07F9-4942-4F8D-BA5B-7B5EDB0E0884}" type="slidenum">
              <a:rPr lang="en-US" smtClean="0">
                <a:latin typeface="Arial" charset="0"/>
                <a:cs typeface="Arial" charset="0"/>
              </a:rPr>
              <a:pPr/>
              <a:t>57</a:t>
            </a:fld>
            <a:endParaRPr lang="en-US" smtClean="0">
              <a:latin typeface="Arial" charset="0"/>
              <a:cs typeface="Arial" charset="0"/>
            </a:endParaRPr>
          </a:p>
        </p:txBody>
      </p:sp>
    </p:spTree>
    <p:extLst>
      <p:ext uri="{BB962C8B-B14F-4D97-AF65-F5344CB8AC3E}">
        <p14:creationId xmlns:p14="http://schemas.microsoft.com/office/powerpoint/2010/main" val="130763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F07F9-4942-4F8D-BA5B-7B5EDB0E0884}" type="slidenum">
              <a:rPr lang="en-US" smtClean="0">
                <a:latin typeface="Arial" charset="0"/>
                <a:cs typeface="Arial" charset="0"/>
              </a:rPr>
              <a:pPr/>
              <a:t>61</a:t>
            </a:fld>
            <a:endParaRPr lang="en-US" smtClean="0">
              <a:latin typeface="Arial" charset="0"/>
              <a:cs typeface="Arial" charset="0"/>
            </a:endParaRPr>
          </a:p>
        </p:txBody>
      </p:sp>
    </p:spTree>
    <p:extLst>
      <p:ext uri="{BB962C8B-B14F-4D97-AF65-F5344CB8AC3E}">
        <p14:creationId xmlns:p14="http://schemas.microsoft.com/office/powerpoint/2010/main" val="130763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41388" y="752475"/>
            <a:ext cx="5005387" cy="3756025"/>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10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E0C48C-CAA5-460B-9DDF-B162316C19CE}" type="slidenum">
              <a:rPr lang="en-PH"/>
              <a:pPr fontAlgn="base">
                <a:spcBef>
                  <a:spcPct val="0"/>
                </a:spcBef>
                <a:spcAft>
                  <a:spcPct val="0"/>
                </a:spcAft>
              </a:pPr>
              <a:t>3</a:t>
            </a:fld>
            <a:endParaRPr lang="en-PH"/>
          </a:p>
        </p:txBody>
      </p:sp>
    </p:spTree>
    <p:extLst>
      <p:ext uri="{BB962C8B-B14F-4D97-AF65-F5344CB8AC3E}">
        <p14:creationId xmlns:p14="http://schemas.microsoft.com/office/powerpoint/2010/main" val="425811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F07F9-4942-4F8D-BA5B-7B5EDB0E0884}" type="slidenum">
              <a:rPr lang="en-US" smtClean="0">
                <a:latin typeface="Arial" charset="0"/>
                <a:cs typeface="Arial" charset="0"/>
              </a:rPr>
              <a:pPr/>
              <a:t>62</a:t>
            </a:fld>
            <a:endParaRPr lang="en-US" smtClean="0">
              <a:latin typeface="Arial" charset="0"/>
              <a:cs typeface="Arial" charset="0"/>
            </a:endParaRPr>
          </a:p>
        </p:txBody>
      </p:sp>
    </p:spTree>
    <p:extLst>
      <p:ext uri="{BB962C8B-B14F-4D97-AF65-F5344CB8AC3E}">
        <p14:creationId xmlns:p14="http://schemas.microsoft.com/office/powerpoint/2010/main" val="1307633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9D842-7C67-4F4E-94DE-63B14E3C0FCC}" type="slidenum">
              <a:rPr lang="en-US" smtClean="0"/>
              <a:pPr>
                <a:defRPr/>
              </a:pPr>
              <a:t>63</a:t>
            </a:fld>
            <a:endParaRPr lang="en-US"/>
          </a:p>
        </p:txBody>
      </p:sp>
    </p:spTree>
    <p:extLst>
      <p:ext uri="{BB962C8B-B14F-4D97-AF65-F5344CB8AC3E}">
        <p14:creationId xmlns:p14="http://schemas.microsoft.com/office/powerpoint/2010/main" val="3089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Based on PDEA records, 11,321 barangays or 26.93% of the 42,036 nationwide are considered as “drug-affected”.   Moreover, 941 minors were taken into custody before their turn-over to the DSWD.  They were used and/or employed as runners, couriers and/or pushers of illegal drugs. </a:t>
            </a:r>
            <a:endParaRPr lang="en-US" smtClean="0"/>
          </a:p>
          <a:p>
            <a:pPr>
              <a:spcBef>
                <a:spcPct val="0"/>
              </a:spcBef>
            </a:pPr>
            <a:r>
              <a:rPr lang="fil-PH" smtClean="0"/>
              <a:t> </a:t>
            </a:r>
            <a:endParaRPr lang="en-US" smtClean="0"/>
          </a:p>
          <a:p>
            <a:pPr>
              <a:spcBef>
                <a:spcPct val="0"/>
              </a:spcBef>
            </a:pPr>
            <a:r>
              <a:rPr lang="fil-PH" smtClean="0"/>
              <a:t>The problem on illegal drugs is largely felt in the barangays thus, there is a pressing need for a focused barangay-based clearing operations. The correlation between drugs and crime is prevalent in areas where drug affectation is high. The move is to harness the potentials of the Local Government Units (LGUs), government agencies, the PDEA and other law enforcement units to collectively launch barangay drug clearing operations, with each agency having a specific task to perform following the Whole of Government approach.  </a:t>
            </a: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CA71B-53F5-4DFA-B089-69C93B095B6A}"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93672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Based on PDEA records, 11,321 barangays or 26.93% of the 42,036 nationwide are considered as “drug-affected”.   Moreover, 941 minors were taken into custody before their turn-over to the DSWD.  They were used and/or employed as runners, couriers and/or pushers of illegal drugs. </a:t>
            </a:r>
            <a:endParaRPr lang="en-US" smtClean="0"/>
          </a:p>
          <a:p>
            <a:pPr>
              <a:spcBef>
                <a:spcPct val="0"/>
              </a:spcBef>
            </a:pPr>
            <a:r>
              <a:rPr lang="fil-PH" smtClean="0"/>
              <a:t> </a:t>
            </a:r>
            <a:endParaRPr lang="en-US" smtClean="0"/>
          </a:p>
          <a:p>
            <a:pPr>
              <a:spcBef>
                <a:spcPct val="0"/>
              </a:spcBef>
            </a:pPr>
            <a:r>
              <a:rPr lang="fil-PH" smtClean="0"/>
              <a:t>The problem on illegal drugs is largely felt in the barangays thus, there is a pressing need for a focused barangay-based clearing operations. The correlation between drugs and crime is prevalent in areas where drug affectation is high. The move is to harness the potentials of the Local Government Units (LGUs), government agencies, the PDEA and other law enforcement units to collectively launch barangay drug clearing operations, with each agency having a specific task to perform following the Whole of Government approach.  </a:t>
            </a: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CA71B-53F5-4DFA-B089-69C93B095B6A}"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267271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Based on PDEA records, 11,321 barangays or 26.93% of the 42,036 nationwide are considered as “drug-affected”.   Moreover, 941 minors were taken into custody before their turn-over to the DSWD.  They were used and/or employed as runners, couriers and/or pushers of illegal drugs. </a:t>
            </a:r>
            <a:endParaRPr lang="en-US" smtClean="0"/>
          </a:p>
          <a:p>
            <a:pPr>
              <a:spcBef>
                <a:spcPct val="0"/>
              </a:spcBef>
            </a:pPr>
            <a:r>
              <a:rPr lang="fil-PH" smtClean="0"/>
              <a:t> </a:t>
            </a:r>
            <a:endParaRPr lang="en-US" smtClean="0"/>
          </a:p>
          <a:p>
            <a:pPr>
              <a:spcBef>
                <a:spcPct val="0"/>
              </a:spcBef>
            </a:pPr>
            <a:r>
              <a:rPr lang="fil-PH" smtClean="0"/>
              <a:t>The problem on illegal drugs is largely felt in the barangays thus, there is a pressing need for a focused barangay-based clearing operations. The correlation between drugs and crime is prevalent in areas where drug affectation is high. The move is to harness the potentials of the Local Government Units (LGUs), government agencies, the PDEA and other law enforcement units to collectively launch barangay drug clearing operations, with each agency having a specific task to perform following the Whole of Government approach.  </a:t>
            </a: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CA71B-53F5-4DFA-B089-69C93B095B6A}"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29010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Based on PDEA records, 11,321 barangays or 26.93% of the 42,036 nationwide are considered as “drug-affected”.   Moreover, 941 minors were taken into custody before their turn-over to the DSWD.  They were used and/or employed as runners, couriers and/or pushers of illegal drugs. </a:t>
            </a:r>
            <a:endParaRPr lang="en-US" smtClean="0"/>
          </a:p>
          <a:p>
            <a:pPr>
              <a:spcBef>
                <a:spcPct val="0"/>
              </a:spcBef>
            </a:pPr>
            <a:r>
              <a:rPr lang="fil-PH" smtClean="0"/>
              <a:t> </a:t>
            </a:r>
            <a:endParaRPr lang="en-US" smtClean="0"/>
          </a:p>
          <a:p>
            <a:pPr>
              <a:spcBef>
                <a:spcPct val="0"/>
              </a:spcBef>
            </a:pPr>
            <a:r>
              <a:rPr lang="fil-PH" smtClean="0"/>
              <a:t>The problem on illegal drugs is largely felt in the barangays thus, there is a pressing need for a focused barangay-based clearing operations. The correlation between drugs and crime is prevalent in areas where drug affectation is high. The move is to harness the potentials of the Local Government Units (LGUs), government agencies, the PDEA and other law enforcement units to collectively launch barangay drug clearing operations, with each agency having a specific task to perform following the Whole of Government approach.  </a:t>
            </a: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CA71B-53F5-4DFA-B089-69C93B095B6A}"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6444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l-PH" smtClean="0"/>
              <a:t>Based on PDEA records, 11,321 barangays or 26.93% of the 42,036 nationwide are considered as “drug-affected”.   Moreover, 941 minors were taken into custody before their turn-over to the DSWD.  They were used and/or employed as runners, couriers and/or pushers of illegal drugs. </a:t>
            </a:r>
            <a:endParaRPr lang="en-US" smtClean="0"/>
          </a:p>
          <a:p>
            <a:pPr>
              <a:spcBef>
                <a:spcPct val="0"/>
              </a:spcBef>
            </a:pPr>
            <a:r>
              <a:rPr lang="fil-PH" smtClean="0"/>
              <a:t> </a:t>
            </a:r>
            <a:endParaRPr lang="en-US" smtClean="0"/>
          </a:p>
          <a:p>
            <a:pPr>
              <a:spcBef>
                <a:spcPct val="0"/>
              </a:spcBef>
            </a:pPr>
            <a:r>
              <a:rPr lang="fil-PH" smtClean="0"/>
              <a:t>The problem on illegal drugs is largely felt in the barangays thus, there is a pressing need for a focused barangay-based clearing operations. The correlation between drugs and crime is prevalent in areas where drug affectation is high. The move is to harness the potentials of the Local Government Units (LGUs), government agencies, the PDEA and other law enforcement units to collectively launch barangay drug clearing operations, with each agency having a specific task to perform following the Whole of Government approach.  </a:t>
            </a: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3128B-7007-481B-8C77-FC5DCDCEE36B}"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95557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551FD9-C060-434A-B7CB-B70AF252C973}" type="slidenum">
              <a:rPr lang="en-US" altLang="en-US">
                <a:latin typeface="Arial" charset="0"/>
                <a:cs typeface="Arial" charset="0"/>
              </a:rPr>
              <a:pPr fontAlgn="base">
                <a:spcBef>
                  <a:spcPct val="0"/>
                </a:spcBef>
                <a:spcAft>
                  <a:spcPct val="0"/>
                </a:spcAft>
              </a:pPr>
              <a:t>9</a:t>
            </a:fld>
            <a:endParaRPr lang="en-US" altLang="en-US">
              <a:latin typeface="Arial" charset="0"/>
              <a:cs typeface="Arial" charset="0"/>
            </a:endParaRPr>
          </a:p>
        </p:txBody>
      </p:sp>
    </p:spTree>
    <p:extLst>
      <p:ext uri="{BB962C8B-B14F-4D97-AF65-F5344CB8AC3E}">
        <p14:creationId xmlns:p14="http://schemas.microsoft.com/office/powerpoint/2010/main" val="324550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l-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lvl1pPr>
              <a:defRPr/>
            </a:lvl1pPr>
          </a:lstStyle>
          <a:p>
            <a:pPr>
              <a:defRPr/>
            </a:pPr>
            <a:fld id="{1656B082-7771-41CD-BB74-C67B897066BB}" type="datetimeFigureOut">
              <a:rPr lang="fil-PH"/>
              <a:pPr>
                <a:defRPr/>
              </a:pPr>
              <a:t>8/23/2016</a:t>
            </a:fld>
            <a:endParaRPr lang="fil-PH"/>
          </a:p>
        </p:txBody>
      </p:sp>
      <p:sp>
        <p:nvSpPr>
          <p:cNvPr id="5" name="Footer Placeholder 4"/>
          <p:cNvSpPr>
            <a:spLocks noGrp="1"/>
          </p:cNvSpPr>
          <p:nvPr>
            <p:ph type="ftr" sz="quarter" idx="11"/>
          </p:nvPr>
        </p:nvSpPr>
        <p:spPr/>
        <p:txBody>
          <a:bodyPr/>
          <a:lstStyle>
            <a:lvl1pPr>
              <a:defRPr/>
            </a:lvl1pPr>
          </a:lstStyle>
          <a:p>
            <a:pPr>
              <a:defRPr/>
            </a:pPr>
            <a:endParaRPr lang="fil-PH"/>
          </a:p>
        </p:txBody>
      </p:sp>
      <p:sp>
        <p:nvSpPr>
          <p:cNvPr id="6" name="Slide Number Placeholder 5"/>
          <p:cNvSpPr>
            <a:spLocks noGrp="1"/>
          </p:cNvSpPr>
          <p:nvPr>
            <p:ph type="sldNum" sz="quarter" idx="12"/>
          </p:nvPr>
        </p:nvSpPr>
        <p:spPr/>
        <p:txBody>
          <a:bodyPr/>
          <a:lstStyle>
            <a:lvl1pPr>
              <a:defRPr/>
            </a:lvl1pPr>
          </a:lstStyle>
          <a:p>
            <a:pPr>
              <a:defRPr/>
            </a:pPr>
            <a:fld id="{4B3AFD01-E9CE-4F76-AE3D-C046C82ACD2D}" type="slidenum">
              <a:rPr lang="fil-PH"/>
              <a:pPr>
                <a:defRPr/>
              </a:pPr>
              <a:t>‹#›</a:t>
            </a:fld>
            <a:endParaRPr lang="fil-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lvl1pPr>
              <a:defRPr/>
            </a:lvl1pPr>
          </a:lstStyle>
          <a:p>
            <a:pPr>
              <a:defRPr/>
            </a:pPr>
            <a:fld id="{3A452173-421A-484B-84A2-E9C89643DFE4}" type="datetimeFigureOut">
              <a:rPr lang="fil-PH"/>
              <a:pPr>
                <a:defRPr/>
              </a:pPr>
              <a:t>8/23/2016</a:t>
            </a:fld>
            <a:endParaRPr lang="fil-PH"/>
          </a:p>
        </p:txBody>
      </p:sp>
      <p:sp>
        <p:nvSpPr>
          <p:cNvPr id="5" name="Footer Placeholder 4"/>
          <p:cNvSpPr>
            <a:spLocks noGrp="1"/>
          </p:cNvSpPr>
          <p:nvPr>
            <p:ph type="ftr" sz="quarter" idx="11"/>
          </p:nvPr>
        </p:nvSpPr>
        <p:spPr/>
        <p:txBody>
          <a:bodyPr/>
          <a:lstStyle>
            <a:lvl1pPr>
              <a:defRPr/>
            </a:lvl1pPr>
          </a:lstStyle>
          <a:p>
            <a:pPr>
              <a:defRPr/>
            </a:pPr>
            <a:endParaRPr lang="fil-PH"/>
          </a:p>
        </p:txBody>
      </p:sp>
      <p:sp>
        <p:nvSpPr>
          <p:cNvPr id="6" name="Slide Number Placeholder 5"/>
          <p:cNvSpPr>
            <a:spLocks noGrp="1"/>
          </p:cNvSpPr>
          <p:nvPr>
            <p:ph type="sldNum" sz="quarter" idx="12"/>
          </p:nvPr>
        </p:nvSpPr>
        <p:spPr/>
        <p:txBody>
          <a:bodyPr/>
          <a:lstStyle>
            <a:lvl1pPr>
              <a:defRPr/>
            </a:lvl1pPr>
          </a:lstStyle>
          <a:p>
            <a:pPr>
              <a:defRPr/>
            </a:pPr>
            <a:fld id="{D10BE65D-87C4-4C7F-A692-C3120CB0DCDD}" type="slidenum">
              <a:rPr lang="fil-PH"/>
              <a:pPr>
                <a:defRPr/>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lvl1pPr>
              <a:defRPr/>
            </a:lvl1pPr>
          </a:lstStyle>
          <a:p>
            <a:pPr>
              <a:defRPr/>
            </a:pPr>
            <a:fld id="{F2B2D219-9A6D-4BBC-9DE5-E53D614197FC}" type="datetimeFigureOut">
              <a:rPr lang="fil-PH"/>
              <a:pPr>
                <a:defRPr/>
              </a:pPr>
              <a:t>8/23/2016</a:t>
            </a:fld>
            <a:endParaRPr lang="fil-PH"/>
          </a:p>
        </p:txBody>
      </p:sp>
      <p:sp>
        <p:nvSpPr>
          <p:cNvPr id="5" name="Footer Placeholder 4"/>
          <p:cNvSpPr>
            <a:spLocks noGrp="1"/>
          </p:cNvSpPr>
          <p:nvPr>
            <p:ph type="ftr" sz="quarter" idx="11"/>
          </p:nvPr>
        </p:nvSpPr>
        <p:spPr/>
        <p:txBody>
          <a:bodyPr/>
          <a:lstStyle>
            <a:lvl1pPr>
              <a:defRPr/>
            </a:lvl1pPr>
          </a:lstStyle>
          <a:p>
            <a:pPr>
              <a:defRPr/>
            </a:pPr>
            <a:endParaRPr lang="fil-PH"/>
          </a:p>
        </p:txBody>
      </p:sp>
      <p:sp>
        <p:nvSpPr>
          <p:cNvPr id="6" name="Slide Number Placeholder 5"/>
          <p:cNvSpPr>
            <a:spLocks noGrp="1"/>
          </p:cNvSpPr>
          <p:nvPr>
            <p:ph type="sldNum" sz="quarter" idx="12"/>
          </p:nvPr>
        </p:nvSpPr>
        <p:spPr/>
        <p:txBody>
          <a:bodyPr/>
          <a:lstStyle>
            <a:lvl1pPr>
              <a:defRPr/>
            </a:lvl1pPr>
          </a:lstStyle>
          <a:p>
            <a:pPr>
              <a:defRPr/>
            </a:pPr>
            <a:fld id="{1C0F96C7-E8EA-42F2-9420-D081D2030AFF}" type="slidenum">
              <a:rPr lang="fil-PH"/>
              <a:pPr>
                <a:defRPr/>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lvl1pPr>
              <a:defRPr/>
            </a:lvl1pPr>
          </a:lstStyle>
          <a:p>
            <a:pPr>
              <a:defRPr/>
            </a:pPr>
            <a:fld id="{700FE704-FB23-4A12-A251-2B21F125D929}" type="datetimeFigureOut">
              <a:rPr lang="fil-PH"/>
              <a:pPr>
                <a:defRPr/>
              </a:pPr>
              <a:t>8/23/2016</a:t>
            </a:fld>
            <a:endParaRPr lang="fil-PH"/>
          </a:p>
        </p:txBody>
      </p:sp>
      <p:sp>
        <p:nvSpPr>
          <p:cNvPr id="5" name="Footer Placeholder 4"/>
          <p:cNvSpPr>
            <a:spLocks noGrp="1"/>
          </p:cNvSpPr>
          <p:nvPr>
            <p:ph type="ftr" sz="quarter" idx="11"/>
          </p:nvPr>
        </p:nvSpPr>
        <p:spPr/>
        <p:txBody>
          <a:bodyPr/>
          <a:lstStyle>
            <a:lvl1pPr>
              <a:defRPr/>
            </a:lvl1pPr>
          </a:lstStyle>
          <a:p>
            <a:pPr>
              <a:defRPr/>
            </a:pPr>
            <a:endParaRPr lang="fil-PH"/>
          </a:p>
        </p:txBody>
      </p:sp>
      <p:sp>
        <p:nvSpPr>
          <p:cNvPr id="6" name="Slide Number Placeholder 5"/>
          <p:cNvSpPr>
            <a:spLocks noGrp="1"/>
          </p:cNvSpPr>
          <p:nvPr>
            <p:ph type="sldNum" sz="quarter" idx="12"/>
          </p:nvPr>
        </p:nvSpPr>
        <p:spPr/>
        <p:txBody>
          <a:bodyPr/>
          <a:lstStyle>
            <a:lvl1pPr>
              <a:defRPr/>
            </a:lvl1pPr>
          </a:lstStyle>
          <a:p>
            <a:pPr>
              <a:defRPr/>
            </a:pPr>
            <a:fld id="{24253A29-C898-4AF1-AF26-060B1059269E}" type="slidenum">
              <a:rPr lang="fil-PH"/>
              <a:pPr>
                <a:defRPr/>
              </a:pPr>
              <a:t>‹#›</a:t>
            </a:fld>
            <a:endParaRPr lang="fil-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1F1ACA-CD8A-47C8-A211-8F2F8E7F8BA6}" type="datetimeFigureOut">
              <a:rPr lang="fil-PH"/>
              <a:pPr>
                <a:defRPr/>
              </a:pPr>
              <a:t>8/23/2016</a:t>
            </a:fld>
            <a:endParaRPr lang="fil-PH"/>
          </a:p>
        </p:txBody>
      </p:sp>
      <p:sp>
        <p:nvSpPr>
          <p:cNvPr id="5" name="Footer Placeholder 4"/>
          <p:cNvSpPr>
            <a:spLocks noGrp="1"/>
          </p:cNvSpPr>
          <p:nvPr>
            <p:ph type="ftr" sz="quarter" idx="11"/>
          </p:nvPr>
        </p:nvSpPr>
        <p:spPr/>
        <p:txBody>
          <a:bodyPr/>
          <a:lstStyle>
            <a:lvl1pPr>
              <a:defRPr/>
            </a:lvl1pPr>
          </a:lstStyle>
          <a:p>
            <a:pPr>
              <a:defRPr/>
            </a:pPr>
            <a:endParaRPr lang="fil-PH"/>
          </a:p>
        </p:txBody>
      </p:sp>
      <p:sp>
        <p:nvSpPr>
          <p:cNvPr id="6" name="Slide Number Placeholder 5"/>
          <p:cNvSpPr>
            <a:spLocks noGrp="1"/>
          </p:cNvSpPr>
          <p:nvPr>
            <p:ph type="sldNum" sz="quarter" idx="12"/>
          </p:nvPr>
        </p:nvSpPr>
        <p:spPr/>
        <p:txBody>
          <a:bodyPr/>
          <a:lstStyle>
            <a:lvl1pPr>
              <a:defRPr/>
            </a:lvl1pPr>
          </a:lstStyle>
          <a:p>
            <a:pPr>
              <a:defRPr/>
            </a:pPr>
            <a:fld id="{574C3327-10CE-40FA-A7BC-7419F41FEBE8}" type="slidenum">
              <a:rPr lang="fil-PH"/>
              <a:pPr>
                <a:defRPr/>
              </a:pPr>
              <a:t>‹#›</a:t>
            </a:fld>
            <a:endParaRPr lang="fil-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3"/>
          <p:cNvSpPr>
            <a:spLocks noGrp="1"/>
          </p:cNvSpPr>
          <p:nvPr>
            <p:ph type="dt" sz="half" idx="10"/>
          </p:nvPr>
        </p:nvSpPr>
        <p:spPr/>
        <p:txBody>
          <a:bodyPr/>
          <a:lstStyle>
            <a:lvl1pPr>
              <a:defRPr/>
            </a:lvl1pPr>
          </a:lstStyle>
          <a:p>
            <a:pPr>
              <a:defRPr/>
            </a:pPr>
            <a:fld id="{BF58BC7B-6EC3-45F0-85A8-CC6D8B303477}" type="datetimeFigureOut">
              <a:rPr lang="fil-PH"/>
              <a:pPr>
                <a:defRPr/>
              </a:pPr>
              <a:t>8/23/2016</a:t>
            </a:fld>
            <a:endParaRPr lang="fil-PH"/>
          </a:p>
        </p:txBody>
      </p:sp>
      <p:sp>
        <p:nvSpPr>
          <p:cNvPr id="6" name="Footer Placeholder 4"/>
          <p:cNvSpPr>
            <a:spLocks noGrp="1"/>
          </p:cNvSpPr>
          <p:nvPr>
            <p:ph type="ftr" sz="quarter" idx="11"/>
          </p:nvPr>
        </p:nvSpPr>
        <p:spPr/>
        <p:txBody>
          <a:bodyPr/>
          <a:lstStyle>
            <a:lvl1pPr>
              <a:defRPr/>
            </a:lvl1pPr>
          </a:lstStyle>
          <a:p>
            <a:pPr>
              <a:defRPr/>
            </a:pPr>
            <a:endParaRPr lang="fil-PH"/>
          </a:p>
        </p:txBody>
      </p:sp>
      <p:sp>
        <p:nvSpPr>
          <p:cNvPr id="7" name="Slide Number Placeholder 5"/>
          <p:cNvSpPr>
            <a:spLocks noGrp="1"/>
          </p:cNvSpPr>
          <p:nvPr>
            <p:ph type="sldNum" sz="quarter" idx="12"/>
          </p:nvPr>
        </p:nvSpPr>
        <p:spPr/>
        <p:txBody>
          <a:bodyPr/>
          <a:lstStyle>
            <a:lvl1pPr>
              <a:defRPr/>
            </a:lvl1pPr>
          </a:lstStyle>
          <a:p>
            <a:pPr>
              <a:defRPr/>
            </a:pPr>
            <a:fld id="{8898F370-40B7-4DF2-BBDC-CF5DC178AD5D}" type="slidenum">
              <a:rPr lang="fil-PH"/>
              <a:pPr>
                <a:defRPr/>
              </a:pPr>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10"/>
          </p:nvPr>
        </p:nvSpPr>
        <p:spPr/>
        <p:txBody>
          <a:bodyPr/>
          <a:lstStyle>
            <a:lvl1pPr>
              <a:defRPr/>
            </a:lvl1pPr>
          </a:lstStyle>
          <a:p>
            <a:pPr>
              <a:defRPr/>
            </a:pPr>
            <a:fld id="{4926F97D-0A6F-4F84-A48B-66A387008A75}" type="datetimeFigureOut">
              <a:rPr lang="fil-PH"/>
              <a:pPr>
                <a:defRPr/>
              </a:pPr>
              <a:t>8/23/2016</a:t>
            </a:fld>
            <a:endParaRPr lang="fil-PH"/>
          </a:p>
        </p:txBody>
      </p:sp>
      <p:sp>
        <p:nvSpPr>
          <p:cNvPr id="8" name="Footer Placeholder 4"/>
          <p:cNvSpPr>
            <a:spLocks noGrp="1"/>
          </p:cNvSpPr>
          <p:nvPr>
            <p:ph type="ftr" sz="quarter" idx="11"/>
          </p:nvPr>
        </p:nvSpPr>
        <p:spPr/>
        <p:txBody>
          <a:bodyPr/>
          <a:lstStyle>
            <a:lvl1pPr>
              <a:defRPr/>
            </a:lvl1pPr>
          </a:lstStyle>
          <a:p>
            <a:pPr>
              <a:defRPr/>
            </a:pPr>
            <a:endParaRPr lang="fil-PH"/>
          </a:p>
        </p:txBody>
      </p:sp>
      <p:sp>
        <p:nvSpPr>
          <p:cNvPr id="9" name="Slide Number Placeholder 5"/>
          <p:cNvSpPr>
            <a:spLocks noGrp="1"/>
          </p:cNvSpPr>
          <p:nvPr>
            <p:ph type="sldNum" sz="quarter" idx="12"/>
          </p:nvPr>
        </p:nvSpPr>
        <p:spPr/>
        <p:txBody>
          <a:bodyPr/>
          <a:lstStyle>
            <a:lvl1pPr>
              <a:defRPr/>
            </a:lvl1pPr>
          </a:lstStyle>
          <a:p>
            <a:pPr>
              <a:defRPr/>
            </a:pPr>
            <a:fld id="{4ADD430B-90F1-4B38-8282-B93446D53AC1}" type="slidenum">
              <a:rPr lang="fil-PH"/>
              <a:pPr>
                <a:defRPr/>
              </a:pPr>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3"/>
          <p:cNvSpPr>
            <a:spLocks noGrp="1"/>
          </p:cNvSpPr>
          <p:nvPr>
            <p:ph type="dt" sz="half" idx="10"/>
          </p:nvPr>
        </p:nvSpPr>
        <p:spPr/>
        <p:txBody>
          <a:bodyPr/>
          <a:lstStyle>
            <a:lvl1pPr>
              <a:defRPr/>
            </a:lvl1pPr>
          </a:lstStyle>
          <a:p>
            <a:pPr>
              <a:defRPr/>
            </a:pPr>
            <a:fld id="{5AD5906E-97B0-4714-BD88-5519426C8DA4}" type="datetimeFigureOut">
              <a:rPr lang="fil-PH"/>
              <a:pPr>
                <a:defRPr/>
              </a:pPr>
              <a:t>8/23/2016</a:t>
            </a:fld>
            <a:endParaRPr lang="fil-PH"/>
          </a:p>
        </p:txBody>
      </p:sp>
      <p:sp>
        <p:nvSpPr>
          <p:cNvPr id="4" name="Footer Placeholder 4"/>
          <p:cNvSpPr>
            <a:spLocks noGrp="1"/>
          </p:cNvSpPr>
          <p:nvPr>
            <p:ph type="ftr" sz="quarter" idx="11"/>
          </p:nvPr>
        </p:nvSpPr>
        <p:spPr/>
        <p:txBody>
          <a:bodyPr/>
          <a:lstStyle>
            <a:lvl1pPr>
              <a:defRPr/>
            </a:lvl1pPr>
          </a:lstStyle>
          <a:p>
            <a:pPr>
              <a:defRPr/>
            </a:pPr>
            <a:endParaRPr lang="fil-PH"/>
          </a:p>
        </p:txBody>
      </p:sp>
      <p:sp>
        <p:nvSpPr>
          <p:cNvPr id="5" name="Slide Number Placeholder 5"/>
          <p:cNvSpPr>
            <a:spLocks noGrp="1"/>
          </p:cNvSpPr>
          <p:nvPr>
            <p:ph type="sldNum" sz="quarter" idx="12"/>
          </p:nvPr>
        </p:nvSpPr>
        <p:spPr/>
        <p:txBody>
          <a:bodyPr/>
          <a:lstStyle>
            <a:lvl1pPr>
              <a:defRPr/>
            </a:lvl1pPr>
          </a:lstStyle>
          <a:p>
            <a:pPr>
              <a:defRPr/>
            </a:pPr>
            <a:fld id="{0E32BC99-A40B-4AF5-ABF0-BDF3C3BB4AAA}" type="slidenum">
              <a:rPr lang="fil-PH"/>
              <a:pPr>
                <a:defRPr/>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7B39A-3B97-4315-A9E4-B4F9CEB21985}" type="datetimeFigureOut">
              <a:rPr lang="fil-PH"/>
              <a:pPr>
                <a:defRPr/>
              </a:pPr>
              <a:t>8/23/2016</a:t>
            </a:fld>
            <a:endParaRPr lang="fil-PH"/>
          </a:p>
        </p:txBody>
      </p:sp>
      <p:sp>
        <p:nvSpPr>
          <p:cNvPr id="3" name="Footer Placeholder 4"/>
          <p:cNvSpPr>
            <a:spLocks noGrp="1"/>
          </p:cNvSpPr>
          <p:nvPr>
            <p:ph type="ftr" sz="quarter" idx="11"/>
          </p:nvPr>
        </p:nvSpPr>
        <p:spPr/>
        <p:txBody>
          <a:bodyPr/>
          <a:lstStyle>
            <a:lvl1pPr>
              <a:defRPr/>
            </a:lvl1pPr>
          </a:lstStyle>
          <a:p>
            <a:pPr>
              <a:defRPr/>
            </a:pPr>
            <a:endParaRPr lang="fil-PH"/>
          </a:p>
        </p:txBody>
      </p:sp>
      <p:sp>
        <p:nvSpPr>
          <p:cNvPr id="4" name="Slide Number Placeholder 5"/>
          <p:cNvSpPr>
            <a:spLocks noGrp="1"/>
          </p:cNvSpPr>
          <p:nvPr>
            <p:ph type="sldNum" sz="quarter" idx="12"/>
          </p:nvPr>
        </p:nvSpPr>
        <p:spPr/>
        <p:txBody>
          <a:bodyPr/>
          <a:lstStyle>
            <a:lvl1pPr>
              <a:defRPr/>
            </a:lvl1pPr>
          </a:lstStyle>
          <a:p>
            <a:pPr>
              <a:defRPr/>
            </a:pPr>
            <a:fld id="{FD8F99E4-0D6A-4A48-998B-C6B95580E407}" type="slidenum">
              <a:rPr lang="fil-PH"/>
              <a:pPr>
                <a:defRPr/>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1BF4B-CC17-4F57-A17B-B1DEF17066E4}" type="datetimeFigureOut">
              <a:rPr lang="fil-PH"/>
              <a:pPr>
                <a:defRPr/>
              </a:pPr>
              <a:t>8/23/2016</a:t>
            </a:fld>
            <a:endParaRPr lang="fil-PH"/>
          </a:p>
        </p:txBody>
      </p:sp>
      <p:sp>
        <p:nvSpPr>
          <p:cNvPr id="6" name="Footer Placeholder 4"/>
          <p:cNvSpPr>
            <a:spLocks noGrp="1"/>
          </p:cNvSpPr>
          <p:nvPr>
            <p:ph type="ftr" sz="quarter" idx="11"/>
          </p:nvPr>
        </p:nvSpPr>
        <p:spPr/>
        <p:txBody>
          <a:bodyPr/>
          <a:lstStyle>
            <a:lvl1pPr>
              <a:defRPr/>
            </a:lvl1pPr>
          </a:lstStyle>
          <a:p>
            <a:pPr>
              <a:defRPr/>
            </a:pPr>
            <a:endParaRPr lang="fil-PH"/>
          </a:p>
        </p:txBody>
      </p:sp>
      <p:sp>
        <p:nvSpPr>
          <p:cNvPr id="7" name="Slide Number Placeholder 5"/>
          <p:cNvSpPr>
            <a:spLocks noGrp="1"/>
          </p:cNvSpPr>
          <p:nvPr>
            <p:ph type="sldNum" sz="quarter" idx="12"/>
          </p:nvPr>
        </p:nvSpPr>
        <p:spPr/>
        <p:txBody>
          <a:bodyPr/>
          <a:lstStyle>
            <a:lvl1pPr>
              <a:defRPr/>
            </a:lvl1pPr>
          </a:lstStyle>
          <a:p>
            <a:pPr>
              <a:defRPr/>
            </a:pPr>
            <a:fld id="{4B2524B2-F147-41E6-92A4-6929F755ABD0}" type="slidenum">
              <a:rPr lang="fil-PH"/>
              <a:pPr>
                <a:defRPr/>
              </a:pPr>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l-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AFD52C-1E42-4D07-AB0D-D239B586CBA2}" type="datetimeFigureOut">
              <a:rPr lang="fil-PH"/>
              <a:pPr>
                <a:defRPr/>
              </a:pPr>
              <a:t>8/23/2016</a:t>
            </a:fld>
            <a:endParaRPr lang="fil-PH"/>
          </a:p>
        </p:txBody>
      </p:sp>
      <p:sp>
        <p:nvSpPr>
          <p:cNvPr id="6" name="Footer Placeholder 4"/>
          <p:cNvSpPr>
            <a:spLocks noGrp="1"/>
          </p:cNvSpPr>
          <p:nvPr>
            <p:ph type="ftr" sz="quarter" idx="11"/>
          </p:nvPr>
        </p:nvSpPr>
        <p:spPr/>
        <p:txBody>
          <a:bodyPr/>
          <a:lstStyle>
            <a:lvl1pPr>
              <a:defRPr/>
            </a:lvl1pPr>
          </a:lstStyle>
          <a:p>
            <a:pPr>
              <a:defRPr/>
            </a:pPr>
            <a:endParaRPr lang="fil-PH"/>
          </a:p>
        </p:txBody>
      </p:sp>
      <p:sp>
        <p:nvSpPr>
          <p:cNvPr id="7" name="Slide Number Placeholder 5"/>
          <p:cNvSpPr>
            <a:spLocks noGrp="1"/>
          </p:cNvSpPr>
          <p:nvPr>
            <p:ph type="sldNum" sz="quarter" idx="12"/>
          </p:nvPr>
        </p:nvSpPr>
        <p:spPr/>
        <p:txBody>
          <a:bodyPr/>
          <a:lstStyle>
            <a:lvl1pPr>
              <a:defRPr/>
            </a:lvl1pPr>
          </a:lstStyle>
          <a:p>
            <a:pPr>
              <a:defRPr/>
            </a:pPr>
            <a:fld id="{5C968195-A86D-4E08-A5B2-9A722D51383B}" type="slidenum">
              <a:rPr lang="fil-PH"/>
              <a:pPr>
                <a:defRPr/>
              </a:pPr>
              <a:t>‹#›</a:t>
            </a:fld>
            <a:endParaRPr lang="fil-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l-PH"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880A548-FA58-4328-AE4E-10D249EC4F62}" type="datetimeFigureOut">
              <a:rPr lang="fil-PH"/>
              <a:pPr>
                <a:defRPr/>
              </a:pPr>
              <a:t>8/23/2016</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738C7D-2691-46CF-9D36-1DC224DD8A9E}" type="slidenum">
              <a:rPr lang="fil-PH"/>
              <a:pPr>
                <a:defRPr/>
              </a:pPr>
              <a:t>‹#›</a:t>
            </a:fld>
            <a:endParaRPr lang="fil-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TECHNICAL\AWATIN A\PNP-Logo---original.png"/>
          <p:cNvPicPr>
            <a:picLocks noChangeAspect="1" noChangeArrowheads="1"/>
          </p:cNvPicPr>
          <p:nvPr/>
        </p:nvPicPr>
        <p:blipFill>
          <a:blip r:embed="rId3"/>
          <a:srcRect/>
          <a:stretch>
            <a:fillRect/>
          </a:stretch>
        </p:blipFill>
        <p:spPr bwMode="auto">
          <a:xfrm>
            <a:off x="3657600" y="228600"/>
            <a:ext cx="1828800" cy="2792413"/>
          </a:xfrm>
          <a:prstGeom prst="rect">
            <a:avLst/>
          </a:prstGeom>
          <a:ln>
            <a:noFill/>
          </a:ln>
          <a:effectLst>
            <a:outerShdw blurRad="190500" algn="tl" rotWithShape="0">
              <a:srgbClr val="000000">
                <a:alpha val="70000"/>
              </a:srgbClr>
            </a:outerShdw>
          </a:effectLst>
          <a:extLst/>
        </p:spPr>
      </p:pic>
      <p:sp>
        <p:nvSpPr>
          <p:cNvPr id="2051" name="TextBox 5"/>
          <p:cNvSpPr txBox="1">
            <a:spLocks noChangeArrowheads="1"/>
          </p:cNvSpPr>
          <p:nvPr/>
        </p:nvSpPr>
        <p:spPr bwMode="auto">
          <a:xfrm>
            <a:off x="0" y="3376613"/>
            <a:ext cx="9144000" cy="1201737"/>
          </a:xfrm>
          <a:prstGeom prst="rect">
            <a:avLst/>
          </a:prstGeom>
          <a:noFill/>
          <a:ln w="9525">
            <a:noFill/>
            <a:miter lim="800000"/>
            <a:headEnd/>
            <a:tailEnd/>
          </a:ln>
        </p:spPr>
        <p:txBody>
          <a:bodyPr>
            <a:spAutoFit/>
          </a:bodyPr>
          <a:lstStyle/>
          <a:p>
            <a:pPr algn="ctr"/>
            <a:r>
              <a:rPr lang="en-US" sz="3600" b="1" dirty="0">
                <a:latin typeface="Arial Black" pitchFamily="34" charset="0"/>
              </a:rPr>
              <a:t>COMMITTEE ON JUSTICE AND </a:t>
            </a:r>
          </a:p>
          <a:p>
            <a:pPr algn="ctr"/>
            <a:r>
              <a:rPr lang="en-US" sz="3600" b="1" dirty="0">
                <a:latin typeface="Arial Black" pitchFamily="34" charset="0"/>
              </a:rPr>
              <a:t>HUMAN RIGHTS</a:t>
            </a:r>
          </a:p>
        </p:txBody>
      </p:sp>
      <p:sp>
        <p:nvSpPr>
          <p:cNvPr id="2052" name="TextBox 6"/>
          <p:cNvSpPr txBox="1">
            <a:spLocks noChangeArrowheads="1"/>
          </p:cNvSpPr>
          <p:nvPr/>
        </p:nvSpPr>
        <p:spPr bwMode="auto">
          <a:xfrm>
            <a:off x="1981200" y="5410200"/>
            <a:ext cx="5410200" cy="461963"/>
          </a:xfrm>
          <a:prstGeom prst="rect">
            <a:avLst/>
          </a:prstGeom>
          <a:noFill/>
          <a:ln w="9525">
            <a:noFill/>
            <a:miter lim="800000"/>
            <a:headEnd/>
            <a:tailEnd/>
          </a:ln>
        </p:spPr>
        <p:txBody>
          <a:bodyPr>
            <a:spAutoFit/>
          </a:bodyPr>
          <a:lstStyle/>
          <a:p>
            <a:pPr algn="ctr"/>
            <a:r>
              <a:rPr lang="en-US" sz="2400" b="1" dirty="0"/>
              <a:t>August </a:t>
            </a:r>
            <a:r>
              <a:rPr lang="en-US" sz="2400" b="1" dirty="0" smtClean="0"/>
              <a:t>23, </a:t>
            </a:r>
            <a:r>
              <a:rPr lang="en-US" sz="2400" b="1" dirty="0"/>
              <a:t>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5181600"/>
          </a:xfrm>
        </p:spPr>
        <p:txBody>
          <a:bodyPr rtlCol="0">
            <a:noAutofit/>
          </a:bodyPr>
          <a:lstStyle/>
          <a:p>
            <a:pPr marL="457200" indent="-457200" fontAlgn="auto">
              <a:spcBef>
                <a:spcPts val="1200"/>
              </a:spcBef>
              <a:spcAft>
                <a:spcPts val="0"/>
              </a:spcAft>
              <a:buFont typeface="Arial" pitchFamily="34" charset="0"/>
              <a:buChar char="•"/>
              <a:defRPr/>
            </a:pPr>
            <a:r>
              <a:rPr lang="en-US" sz="2400" b="1" dirty="0" smtClean="0">
                <a:latin typeface="Arial Black" pitchFamily="34" charset="0"/>
                <a:cs typeface="Arial" pitchFamily="34" charset="0"/>
              </a:rPr>
              <a:t>Managing Police Operations</a:t>
            </a:r>
          </a:p>
          <a:p>
            <a:pPr marL="914400" indent="-452438" fontAlgn="auto">
              <a:spcBef>
                <a:spcPts val="1200"/>
              </a:spcBef>
              <a:spcAft>
                <a:spcPts val="0"/>
              </a:spcAft>
              <a:buFont typeface="Wingdings" pitchFamily="2" charset="2"/>
              <a:buChar char="Ø"/>
              <a:defRPr/>
            </a:pPr>
            <a:r>
              <a:rPr lang="en-US" sz="2400" b="1" dirty="0" smtClean="0">
                <a:latin typeface="Arial" pitchFamily="34" charset="0"/>
                <a:cs typeface="Arial" pitchFamily="34" charset="0"/>
              </a:rPr>
              <a:t>7 Focus Crimes (Murder, Homicide, Robbery, Theft, </a:t>
            </a:r>
            <a:r>
              <a:rPr lang="en-US" sz="2400" b="1" dirty="0" err="1" smtClean="0">
                <a:latin typeface="Arial" pitchFamily="34" charset="0"/>
                <a:cs typeface="Arial" pitchFamily="34" charset="0"/>
              </a:rPr>
              <a:t>Carnapping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Motornapping</a:t>
            </a:r>
            <a:r>
              <a:rPr lang="en-US" sz="2400" b="1" dirty="0" smtClean="0">
                <a:latin typeface="Arial" pitchFamily="34" charset="0"/>
                <a:cs typeface="Arial" pitchFamily="34" charset="0"/>
              </a:rPr>
              <a:t>, Physical Injuries)</a:t>
            </a:r>
          </a:p>
          <a:p>
            <a:pPr marL="685800" indent="228600" fontAlgn="auto">
              <a:spcBef>
                <a:spcPts val="1200"/>
              </a:spcBef>
              <a:spcAft>
                <a:spcPts val="0"/>
              </a:spcAft>
              <a:buFont typeface="Wingdings" pitchFamily="2" charset="2"/>
              <a:buChar char="Ø"/>
              <a:defRPr/>
            </a:pPr>
            <a:endParaRPr lang="en-US" sz="2400" b="1" dirty="0" smtClean="0">
              <a:latin typeface="Arial" pitchFamily="34" charset="0"/>
              <a:cs typeface="Arial" pitchFamily="34" charset="0"/>
            </a:endParaRPr>
          </a:p>
          <a:p>
            <a:pPr marL="457200" indent="-457200" fontAlgn="auto">
              <a:spcBef>
                <a:spcPts val="1200"/>
              </a:spcBef>
              <a:spcAft>
                <a:spcPts val="0"/>
              </a:spcAft>
              <a:buFont typeface="Arial" pitchFamily="34" charset="0"/>
              <a:buChar char="•"/>
              <a:defRPr/>
            </a:pPr>
            <a:r>
              <a:rPr lang="fil-PH" sz="2400" b="1" dirty="0" smtClean="0">
                <a:latin typeface="Arial Black" pitchFamily="34" charset="0"/>
                <a:cs typeface="Arial" pitchFamily="34" charset="0"/>
              </a:rPr>
              <a:t>Illegal Drugs</a:t>
            </a:r>
          </a:p>
          <a:p>
            <a:pPr fontAlgn="auto">
              <a:spcAft>
                <a:spcPts val="0"/>
              </a:spcAft>
              <a:buFont typeface="Arial" pitchFamily="34" charset="0"/>
              <a:buNone/>
              <a:defRPr/>
            </a:pPr>
            <a:endParaRPr lang="en-US" sz="900" dirty="0" smtClean="0">
              <a:latin typeface="Arial" pitchFamily="34" charset="0"/>
              <a:cs typeface="Arial" pitchFamily="34" charset="0"/>
            </a:endParaRPr>
          </a:p>
          <a:p>
            <a:pPr marL="914400" indent="-457200" algn="just" fontAlgn="auto">
              <a:spcAft>
                <a:spcPts val="0"/>
              </a:spcAft>
              <a:buFont typeface="Wingdings" pitchFamily="2" charset="2"/>
              <a:buChar char="Ø"/>
              <a:defRPr/>
            </a:pPr>
            <a:r>
              <a:rPr lang="en-US" sz="2400" b="1" dirty="0" smtClean="0">
                <a:latin typeface="Arial" pitchFamily="34" charset="0"/>
                <a:cs typeface="Arial" pitchFamily="34" charset="0"/>
              </a:rPr>
              <a:t>Implementation of PNP </a:t>
            </a:r>
            <a:r>
              <a:rPr lang="en-US" sz="2400" b="1" dirty="0" err="1" smtClean="0">
                <a:latin typeface="Arial" pitchFamily="34" charset="0"/>
                <a:cs typeface="Arial" pitchFamily="34" charset="0"/>
              </a:rPr>
              <a:t>Kontra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Droga</a:t>
            </a:r>
            <a:r>
              <a:rPr lang="en-US" sz="2400" b="1" dirty="0" smtClean="0">
                <a:latin typeface="Arial" pitchFamily="34" charset="0"/>
                <a:cs typeface="Arial" pitchFamily="34" charset="0"/>
              </a:rPr>
              <a:t> Charlie</a:t>
            </a:r>
          </a:p>
          <a:p>
            <a:pPr marL="1371600" indent="-282575" algn="just" fontAlgn="auto">
              <a:spcAft>
                <a:spcPts val="0"/>
              </a:spcAft>
              <a:buFont typeface="Wingdings" pitchFamily="2" charset="2"/>
              <a:buChar char="§"/>
              <a:tabLst>
                <a:tab pos="342900" algn="l"/>
              </a:tabLst>
              <a:defRPr/>
            </a:pPr>
            <a:endParaRPr lang="en-US" sz="2200" dirty="0" smtClean="0">
              <a:latin typeface="Arial" pitchFamily="34" charset="0"/>
              <a:cs typeface="Arial" pitchFamily="34" charset="0"/>
            </a:endParaRPr>
          </a:p>
          <a:p>
            <a:pPr marL="457200" indent="-228600" fontAlgn="auto">
              <a:spcBef>
                <a:spcPts val="0"/>
              </a:spcBef>
              <a:spcAft>
                <a:spcPts val="0"/>
              </a:spcAft>
              <a:buClr>
                <a:srgbClr val="FF0000"/>
              </a:buClr>
              <a:buFont typeface="Arial" pitchFamily="34" charset="0"/>
              <a:buChar char="•"/>
              <a:defRPr/>
            </a:pPr>
            <a:endParaRPr lang="en-US" sz="2000" b="1" dirty="0" smtClean="0">
              <a:latin typeface="Arial" pitchFamily="34" charset="0"/>
              <a:cs typeface="Arial" pitchFamily="34" charset="0"/>
            </a:endParaRPr>
          </a:p>
        </p:txBody>
      </p:sp>
      <p:sp>
        <p:nvSpPr>
          <p:cNvPr id="6" name="Rectangle 5"/>
          <p:cNvSpPr/>
          <p:nvPr/>
        </p:nvSpPr>
        <p:spPr>
          <a:xfrm>
            <a:off x="228600" y="152400"/>
            <a:ext cx="86868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Previous Initiatives</a:t>
            </a:r>
            <a:endParaRPr lang="en-US" sz="2400" b="1" i="1" dirty="0">
              <a:ln>
                <a:solidFill>
                  <a:sysClr val="windowText" lastClr="000000"/>
                </a:solidFill>
              </a:ln>
              <a:solidFill>
                <a:schemeClr val="bg1"/>
              </a:solidFill>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5181600"/>
          </a:xfrm>
        </p:spPr>
        <p:txBody>
          <a:bodyPr rtlCol="0">
            <a:noAutofit/>
          </a:bodyPr>
          <a:lstStyle/>
          <a:p>
            <a:pPr marL="914400" indent="-569913" algn="just" fontAlgn="auto">
              <a:spcAft>
                <a:spcPts val="0"/>
              </a:spcAft>
              <a:buFont typeface="Wingdings" pitchFamily="2" charset="2"/>
              <a:buChar char="§"/>
              <a:defRPr/>
            </a:pPr>
            <a:r>
              <a:rPr lang="en-US" sz="2800" b="1" dirty="0" smtClean="0">
                <a:latin typeface="Arial Black" pitchFamily="34" charset="0"/>
                <a:cs typeface="Arial" pitchFamily="34" charset="0"/>
              </a:rPr>
              <a:t>Implementation of PNP Anti-Illegal Drugs Campaign Plan “Double Barrel” </a:t>
            </a:r>
          </a:p>
          <a:p>
            <a:pPr marL="1371600" indent="-282575" algn="just" fontAlgn="auto">
              <a:spcAft>
                <a:spcPts val="0"/>
              </a:spcAft>
              <a:buFont typeface="Wingdings" pitchFamily="2" charset="2"/>
              <a:buChar char="§"/>
              <a:tabLst>
                <a:tab pos="342900" algn="l"/>
              </a:tabLst>
              <a:defRPr/>
            </a:pPr>
            <a:endParaRPr lang="en-US" sz="2800" dirty="0" smtClean="0">
              <a:latin typeface="Arial" pitchFamily="34" charset="0"/>
              <a:cs typeface="Arial" pitchFamily="34" charset="0"/>
            </a:endParaRPr>
          </a:p>
          <a:p>
            <a:pPr marL="1376363" lvl="2" indent="-461963" fontAlgn="auto">
              <a:spcBef>
                <a:spcPts val="1200"/>
              </a:spcBef>
              <a:spcAft>
                <a:spcPts val="0"/>
              </a:spcAft>
              <a:buFont typeface="Arial" pitchFamily="34" charset="0"/>
              <a:buChar char="•"/>
              <a:defRPr/>
            </a:pPr>
            <a:r>
              <a:rPr lang="en-US" sz="2800" dirty="0" smtClean="0">
                <a:latin typeface="Arial" pitchFamily="34" charset="0"/>
                <a:cs typeface="Arial" pitchFamily="34" charset="0"/>
              </a:rPr>
              <a:t>Project </a:t>
            </a:r>
            <a:r>
              <a:rPr lang="en-US" sz="2800" dirty="0" err="1" smtClean="0">
                <a:latin typeface="Arial" pitchFamily="34" charset="0"/>
                <a:cs typeface="Arial" pitchFamily="34" charset="0"/>
              </a:rPr>
              <a:t>Tokhang</a:t>
            </a:r>
            <a:endParaRPr lang="en-US" sz="2800" dirty="0" smtClean="0">
              <a:latin typeface="Arial" pitchFamily="34" charset="0"/>
              <a:cs typeface="Arial" pitchFamily="34" charset="0"/>
            </a:endParaRPr>
          </a:p>
          <a:p>
            <a:pPr marL="1376363" lvl="2" indent="-461963" fontAlgn="auto">
              <a:spcBef>
                <a:spcPts val="1200"/>
              </a:spcBef>
              <a:spcAft>
                <a:spcPts val="0"/>
              </a:spcAft>
              <a:buFont typeface="Arial" pitchFamily="34" charset="0"/>
              <a:buChar char="•"/>
              <a:defRPr/>
            </a:pPr>
            <a:r>
              <a:rPr lang="en-US" sz="2800" dirty="0" smtClean="0">
                <a:latin typeface="Arial" pitchFamily="34" charset="0"/>
                <a:cs typeface="Arial" pitchFamily="34" charset="0"/>
              </a:rPr>
              <a:t>Project HVT</a:t>
            </a:r>
          </a:p>
          <a:p>
            <a:pPr marL="1833563" lvl="3" indent="-461963" fontAlgn="auto">
              <a:spcBef>
                <a:spcPts val="1200"/>
              </a:spcBef>
              <a:spcAft>
                <a:spcPts val="0"/>
              </a:spcAft>
              <a:buNone/>
              <a:defRPr/>
            </a:pPr>
            <a:endParaRPr lang="en-US" sz="2800" dirty="0" smtClean="0">
              <a:latin typeface="Arial" pitchFamily="34" charset="0"/>
              <a:cs typeface="Arial" pitchFamily="34" charset="0"/>
            </a:endParaRPr>
          </a:p>
          <a:p>
            <a:pPr marL="1833563" lvl="3" indent="-919163" fontAlgn="auto">
              <a:spcBef>
                <a:spcPts val="1200"/>
              </a:spcBef>
              <a:spcAft>
                <a:spcPts val="0"/>
              </a:spcAft>
              <a:buNone/>
              <a:defRPr/>
            </a:pPr>
            <a:r>
              <a:rPr lang="en-US" sz="2800" dirty="0" smtClean="0">
                <a:latin typeface="Arial" pitchFamily="34" charset="0"/>
                <a:cs typeface="Arial" pitchFamily="34" charset="0"/>
              </a:rPr>
              <a:t>	* Internal Cleansing</a:t>
            </a:r>
          </a:p>
          <a:p>
            <a:pPr marL="1833563" lvl="3" indent="-919163" fontAlgn="auto">
              <a:spcBef>
                <a:spcPts val="1200"/>
              </a:spcBef>
              <a:spcAft>
                <a:spcPts val="0"/>
              </a:spcAft>
              <a:buNone/>
              <a:defRPr/>
            </a:pP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Synccom</a:t>
            </a:r>
            <a:r>
              <a:rPr lang="en-US" sz="2800" dirty="0" smtClean="0">
                <a:latin typeface="Arial" pitchFamily="34" charset="0"/>
                <a:cs typeface="Arial" pitchFamily="34" charset="0"/>
              </a:rPr>
              <a:t> </a:t>
            </a:r>
          </a:p>
          <a:p>
            <a:pPr marL="1833563" lvl="3" indent="-919163" fontAlgn="auto">
              <a:spcBef>
                <a:spcPts val="1200"/>
              </a:spcBef>
              <a:spcAft>
                <a:spcPts val="0"/>
              </a:spcAft>
              <a:buNone/>
              <a:defRPr/>
            </a:pPr>
            <a:r>
              <a:rPr lang="en-US" sz="2800" dirty="0" smtClean="0">
                <a:latin typeface="Arial" pitchFamily="34" charset="0"/>
                <a:cs typeface="Arial" pitchFamily="34" charset="0"/>
              </a:rPr>
              <a:t>	* Best Practices</a:t>
            </a:r>
          </a:p>
          <a:p>
            <a:pPr marL="1714500" lvl="3" fontAlgn="auto">
              <a:spcBef>
                <a:spcPts val="0"/>
              </a:spcBef>
              <a:spcAft>
                <a:spcPts val="0"/>
              </a:spcAft>
              <a:buClr>
                <a:srgbClr val="FF0000"/>
              </a:buClr>
              <a:buNone/>
              <a:defRPr/>
            </a:pPr>
            <a:endParaRPr lang="en-US" sz="1600" b="1" dirty="0" smtClean="0">
              <a:latin typeface="Arial" pitchFamily="34" charset="0"/>
              <a:cs typeface="Arial" pitchFamily="34" charset="0"/>
            </a:endParaRPr>
          </a:p>
        </p:txBody>
      </p:sp>
      <p:sp>
        <p:nvSpPr>
          <p:cNvPr id="6" name="Rectangle 5"/>
          <p:cNvSpPr/>
          <p:nvPr/>
        </p:nvSpPr>
        <p:spPr>
          <a:xfrm>
            <a:off x="228600" y="152400"/>
            <a:ext cx="86868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Current Initiative</a:t>
            </a:r>
            <a:endParaRPr lang="en-US" sz="2400" b="1" i="1" dirty="0">
              <a:ln>
                <a:solidFill>
                  <a:sysClr val="windowText" lastClr="000000"/>
                </a:solidFill>
              </a:ln>
              <a:solidFill>
                <a:schemeClr val="bg1"/>
              </a:solidFill>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0"/>
            <a:ext cx="7620000" cy="812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3999"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28" tIns="48014" rIns="96028" bIns="48014" anchor="ctr"/>
          <a:lstStyle/>
          <a:p>
            <a:pPr algn="ctr" fontAlgn="auto">
              <a:spcBef>
                <a:spcPts val="0"/>
              </a:spcBef>
              <a:spcAft>
                <a:spcPts val="0"/>
              </a:spcAft>
              <a:defRPr/>
            </a:pPr>
            <a:r>
              <a:rPr lang="en-US" sz="3000" b="1" dirty="0" smtClean="0">
                <a:solidFill>
                  <a:schemeClr val="bg1"/>
                </a:solidFill>
                <a:latin typeface="Arial Rounded MT Bold" pitchFamily="34" charset="0"/>
                <a:cs typeface="Tahoma" pitchFamily="34" charset="0"/>
              </a:rPr>
              <a:t>Project: “Double Barrel”</a:t>
            </a:r>
            <a:endParaRPr lang="en-US" sz="30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1600" b="1" dirty="0">
                <a:solidFill>
                  <a:schemeClr val="bg1"/>
                </a:solidFill>
                <a:latin typeface="Arial Rounded MT Bold" pitchFamily="34" charset="0"/>
                <a:cs typeface="Tahoma" pitchFamily="34" charset="0"/>
              </a:rPr>
              <a:t>Period Covered: July 1 to August </a:t>
            </a:r>
            <a:r>
              <a:rPr lang="en-US" sz="1600" b="1" dirty="0" smtClean="0">
                <a:solidFill>
                  <a:schemeClr val="bg1"/>
                </a:solidFill>
                <a:latin typeface="Arial Rounded MT Bold" pitchFamily="34" charset="0"/>
                <a:cs typeface="Tahoma" pitchFamily="34" charset="0"/>
              </a:rPr>
              <a:t> 22, </a:t>
            </a:r>
            <a:r>
              <a:rPr lang="en-US" sz="1600" b="1" dirty="0">
                <a:solidFill>
                  <a:schemeClr val="bg1"/>
                </a:solidFill>
                <a:latin typeface="Arial Rounded MT Bold" pitchFamily="34" charset="0"/>
                <a:cs typeface="Tahoma" pitchFamily="34" charset="0"/>
              </a:rPr>
              <a:t>2016</a:t>
            </a:r>
          </a:p>
          <a:p>
            <a:pPr algn="ctr" fontAlgn="auto">
              <a:spcBef>
                <a:spcPts val="0"/>
              </a:spcBef>
              <a:spcAft>
                <a:spcPts val="0"/>
              </a:spcAft>
              <a:defRPr/>
            </a:pPr>
            <a:endParaRPr lang="en-US" sz="1600" dirty="0">
              <a:ln>
                <a:solidFill>
                  <a:sysClr val="windowText" lastClr="000000"/>
                </a:solidFill>
              </a:ln>
              <a:solidFill>
                <a:schemeClr val="bg1"/>
              </a:solidFill>
              <a:latin typeface="Arial Black" pitchFamily="34" charset="0"/>
              <a:cs typeface="Arial" pitchFamily="34" charset="0"/>
            </a:endParaRPr>
          </a:p>
        </p:txBody>
      </p:sp>
      <p:sp>
        <p:nvSpPr>
          <p:cNvPr id="5" name="TextBox 7"/>
          <p:cNvSpPr txBox="1">
            <a:spLocks noChangeArrowheads="1"/>
          </p:cNvSpPr>
          <p:nvPr/>
        </p:nvSpPr>
        <p:spPr bwMode="auto">
          <a:xfrm>
            <a:off x="228600" y="1524000"/>
            <a:ext cx="8686800" cy="4770537"/>
          </a:xfrm>
          <a:prstGeom prst="rect">
            <a:avLst/>
          </a:prstGeom>
          <a:noFill/>
          <a:ln w="9525">
            <a:noFill/>
            <a:miter lim="800000"/>
            <a:headEnd/>
            <a:tailEnd/>
          </a:ln>
        </p:spPr>
        <p:txBody>
          <a:bodyPr wrap="square">
            <a:spAutoFit/>
          </a:bodyPr>
          <a:lstStyle/>
          <a:p>
            <a:pPr>
              <a:lnSpc>
                <a:spcPct val="200000"/>
              </a:lnSpc>
            </a:pPr>
            <a:r>
              <a:rPr lang="en-US" sz="2400" b="1" dirty="0" smtClean="0">
                <a:solidFill>
                  <a:srgbClr val="0000FF"/>
                </a:solidFill>
              </a:rPr>
              <a:t>Personally Appeared/Surrendered Total	: 673,978</a:t>
            </a:r>
            <a:endParaRPr lang="en-US" sz="2400" dirty="0" smtClean="0">
              <a:solidFill>
                <a:srgbClr val="0000FF"/>
              </a:solidFill>
            </a:endParaRPr>
          </a:p>
          <a:p>
            <a:pPr lvl="1">
              <a:lnSpc>
                <a:spcPct val="200000"/>
              </a:lnSpc>
            </a:pPr>
            <a:r>
              <a:rPr lang="en-US" sz="2000" dirty="0" smtClean="0"/>
              <a:t>Personally Appeared/Surrendered User		: 629,139</a:t>
            </a:r>
          </a:p>
          <a:p>
            <a:pPr lvl="1">
              <a:lnSpc>
                <a:spcPct val="200000"/>
              </a:lnSpc>
            </a:pPr>
            <a:r>
              <a:rPr lang="en-US" sz="2000" dirty="0" smtClean="0"/>
              <a:t>Personally Appeared/Surrendered Pusher		: 44,839</a:t>
            </a:r>
          </a:p>
          <a:p>
            <a:pPr>
              <a:lnSpc>
                <a:spcPct val="200000"/>
              </a:lnSpc>
            </a:pPr>
            <a:r>
              <a:rPr lang="en-US" sz="2400" b="1" dirty="0" smtClean="0">
                <a:solidFill>
                  <a:srgbClr val="0000FF"/>
                </a:solidFill>
              </a:rPr>
              <a:t>Total Arrested					: 11,784</a:t>
            </a:r>
            <a:endParaRPr lang="en-US" sz="2400" dirty="0" smtClean="0">
              <a:solidFill>
                <a:srgbClr val="0000FF"/>
              </a:solidFill>
            </a:endParaRPr>
          </a:p>
          <a:p>
            <a:pPr lvl="1">
              <a:lnSpc>
                <a:spcPct val="200000"/>
              </a:lnSpc>
            </a:pPr>
            <a:r>
              <a:rPr lang="en-US" sz="2000" dirty="0" smtClean="0"/>
              <a:t>Arrested User					: 4,947</a:t>
            </a:r>
          </a:p>
          <a:p>
            <a:pPr lvl="1">
              <a:lnSpc>
                <a:spcPct val="200000"/>
              </a:lnSpc>
            </a:pPr>
            <a:r>
              <a:rPr lang="en-US" sz="2000" dirty="0" smtClean="0"/>
              <a:t>Arrested Pusher					: 6,837</a:t>
            </a:r>
          </a:p>
          <a:p>
            <a:pPr>
              <a:lnSpc>
                <a:spcPct val="200000"/>
              </a:lnSpc>
            </a:pPr>
            <a:r>
              <a:rPr lang="en-US" sz="2400" b="1" dirty="0" smtClean="0">
                <a:solidFill>
                  <a:srgbClr val="0000FF"/>
                </a:solidFill>
              </a:rPr>
              <a:t>Killed </a:t>
            </a:r>
            <a:r>
              <a:rPr lang="en-US" sz="2400" b="1" dirty="0">
                <a:solidFill>
                  <a:srgbClr val="0000FF"/>
                </a:solidFill>
              </a:rPr>
              <a:t>Drug Personalities		</a:t>
            </a:r>
            <a:r>
              <a:rPr lang="en-US" sz="2400" b="1" dirty="0" smtClean="0">
                <a:solidFill>
                  <a:srgbClr val="0000FF"/>
                </a:solidFill>
              </a:rPr>
              <a:t>	</a:t>
            </a:r>
            <a:r>
              <a:rPr lang="en-US" sz="2400" b="1" dirty="0">
                <a:solidFill>
                  <a:srgbClr val="0000FF"/>
                </a:solidFill>
              </a:rPr>
              <a:t>	</a:t>
            </a:r>
            <a:r>
              <a:rPr lang="en-US" sz="2400" b="1" dirty="0" smtClean="0">
                <a:solidFill>
                  <a:srgbClr val="0000FF"/>
                </a:solidFill>
              </a:rPr>
              <a:t>: 756</a:t>
            </a:r>
            <a:endParaRPr lang="en-US" sz="2400" b="1" dirty="0">
              <a:solidFill>
                <a:srgbClr val="0000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2500"/>
          </a:xfrm>
          <a:prstGeom prst="rect">
            <a:avLst/>
          </a:prstGeom>
          <a:solidFill>
            <a:schemeClr val="tx2">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0023" tIns="40012" rIns="80023" bIns="40012" anchor="ctr"/>
          <a:lstStyle/>
          <a:p>
            <a:pPr algn="ctr" fontAlgn="auto">
              <a:spcBef>
                <a:spcPts val="0"/>
              </a:spcBef>
              <a:spcAft>
                <a:spcPts val="0"/>
              </a:spcAft>
              <a:defRPr/>
            </a:pPr>
            <a:r>
              <a:rPr lang="en-US" sz="2000" b="1" dirty="0">
                <a:solidFill>
                  <a:schemeClr val="bg1"/>
                </a:solidFill>
                <a:latin typeface="Arial Rounded MT Bold" pitchFamily="34" charset="0"/>
                <a:cs typeface="Tahoma" pitchFamily="34" charset="0"/>
              </a:rPr>
              <a:t>DRUG PERSONALITIES</a:t>
            </a:r>
          </a:p>
          <a:p>
            <a:pPr algn="ctr" fontAlgn="auto">
              <a:spcBef>
                <a:spcPts val="0"/>
              </a:spcBef>
              <a:spcAft>
                <a:spcPts val="0"/>
              </a:spcAft>
              <a:defRPr/>
            </a:pPr>
            <a:r>
              <a:rPr lang="en-US" sz="2000" b="1" dirty="0">
                <a:solidFill>
                  <a:schemeClr val="bg1"/>
                </a:solidFill>
                <a:latin typeface="Arial Rounded MT Bold" pitchFamily="34" charset="0"/>
                <a:cs typeface="Tahoma" pitchFamily="34" charset="0"/>
              </a:rPr>
              <a:t>Period Covered: July 1 to August </a:t>
            </a:r>
            <a:r>
              <a:rPr lang="en-US" sz="2000" b="1" dirty="0" smtClean="0">
                <a:solidFill>
                  <a:schemeClr val="bg1"/>
                </a:solidFill>
                <a:latin typeface="Arial Rounded MT Bold" pitchFamily="34" charset="0"/>
                <a:cs typeface="Tahoma" pitchFamily="34" charset="0"/>
              </a:rPr>
              <a:t> 22, </a:t>
            </a:r>
            <a:r>
              <a:rPr lang="en-US" sz="2000" b="1" dirty="0">
                <a:solidFill>
                  <a:schemeClr val="bg1"/>
                </a:solidFill>
                <a:latin typeface="Arial Rounded MT Bold" pitchFamily="34" charset="0"/>
                <a:cs typeface="Tahoma" pitchFamily="34" charset="0"/>
              </a:rPr>
              <a:t>2016</a:t>
            </a:r>
          </a:p>
        </p:txBody>
      </p:sp>
      <p:graphicFrame>
        <p:nvGraphicFramePr>
          <p:cNvPr id="10" name="Chart 8"/>
          <p:cNvGraphicFramePr>
            <a:graphicFrameLocks/>
          </p:cNvGraphicFramePr>
          <p:nvPr>
            <p:extLst>
              <p:ext uri="{D42A27DB-BD31-4B8C-83A1-F6EECF244321}">
                <p14:modId xmlns:p14="http://schemas.microsoft.com/office/powerpoint/2010/main" val="3170604443"/>
              </p:ext>
            </p:extLst>
          </p:nvPr>
        </p:nvGraphicFramePr>
        <p:xfrm>
          <a:off x="-76200" y="1035050"/>
          <a:ext cx="9144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295400" y="1447800"/>
            <a:ext cx="881063" cy="296863"/>
          </a:xfrm>
          <a:prstGeom prst="rect">
            <a:avLst/>
          </a:prstGeom>
          <a:noFill/>
        </p:spPr>
        <p:txBody>
          <a:bodyPr>
            <a:spAutoFit/>
          </a:bodyPr>
          <a:lstStyle/>
          <a:p>
            <a:pPr algn="ctr" fontAlgn="auto">
              <a:spcBef>
                <a:spcPts val="0"/>
              </a:spcBef>
              <a:spcAft>
                <a:spcPts val="0"/>
              </a:spcAft>
              <a:defRPr/>
            </a:pPr>
            <a:r>
              <a:rPr lang="en-US" sz="1333" b="1" dirty="0">
                <a:latin typeface="+mn-lt"/>
                <a:cs typeface="+mn-cs"/>
              </a:rPr>
              <a:t>(</a:t>
            </a:r>
            <a:r>
              <a:rPr lang="en-US" sz="1333" b="1" dirty="0" smtClean="0">
                <a:latin typeface="+mn-lt"/>
                <a:cs typeface="+mn-cs"/>
              </a:rPr>
              <a:t>91.62%)</a:t>
            </a:r>
            <a:endParaRPr lang="en-US" sz="1333" b="1" dirty="0">
              <a:latin typeface="+mn-lt"/>
              <a:cs typeface="+mn-cs"/>
            </a:endParaRPr>
          </a:p>
        </p:txBody>
      </p:sp>
      <p:sp>
        <p:nvSpPr>
          <p:cNvPr id="18" name="TextBox 17"/>
          <p:cNvSpPr txBox="1"/>
          <p:nvPr/>
        </p:nvSpPr>
        <p:spPr>
          <a:xfrm>
            <a:off x="6410325" y="4652963"/>
            <a:ext cx="881063" cy="296862"/>
          </a:xfrm>
          <a:prstGeom prst="rect">
            <a:avLst/>
          </a:prstGeom>
          <a:noFill/>
        </p:spPr>
        <p:txBody>
          <a:bodyPr>
            <a:spAutoFit/>
          </a:bodyPr>
          <a:lstStyle/>
          <a:p>
            <a:pPr algn="ctr" fontAlgn="auto">
              <a:spcBef>
                <a:spcPts val="0"/>
              </a:spcBef>
              <a:spcAft>
                <a:spcPts val="0"/>
              </a:spcAft>
              <a:defRPr/>
            </a:pPr>
            <a:r>
              <a:rPr lang="en-US" sz="1333" b="1" dirty="0" smtClean="0">
                <a:latin typeface="+mn-lt"/>
                <a:cs typeface="+mn-cs"/>
              </a:rPr>
              <a:t>(8.68%)</a:t>
            </a:r>
            <a:endParaRPr lang="en-US" sz="1333" b="1" dirty="0">
              <a:latin typeface="+mn-lt"/>
              <a:cs typeface="+mn-cs"/>
            </a:endParaRPr>
          </a:p>
        </p:txBody>
      </p:sp>
      <p:sp>
        <p:nvSpPr>
          <p:cNvPr id="19" name="TextBox 18"/>
          <p:cNvSpPr txBox="1"/>
          <p:nvPr/>
        </p:nvSpPr>
        <p:spPr>
          <a:xfrm>
            <a:off x="5529263" y="5099050"/>
            <a:ext cx="881062" cy="296863"/>
          </a:xfrm>
          <a:prstGeom prst="rect">
            <a:avLst/>
          </a:prstGeom>
          <a:noFill/>
        </p:spPr>
        <p:txBody>
          <a:bodyPr>
            <a:spAutoFit/>
          </a:bodyPr>
          <a:lstStyle/>
          <a:p>
            <a:pPr algn="ctr" fontAlgn="auto">
              <a:spcBef>
                <a:spcPts val="0"/>
              </a:spcBef>
              <a:spcAft>
                <a:spcPts val="0"/>
              </a:spcAft>
              <a:defRPr/>
            </a:pPr>
            <a:r>
              <a:rPr lang="en-US" sz="1333" b="1" dirty="0">
                <a:latin typeface="+mn-lt"/>
                <a:cs typeface="+mn-cs"/>
              </a:rPr>
              <a:t>(</a:t>
            </a:r>
            <a:r>
              <a:rPr lang="en-US" sz="1333" b="1" dirty="0" smtClean="0">
                <a:latin typeface="+mn-lt"/>
                <a:cs typeface="+mn-cs"/>
              </a:rPr>
              <a:t>1.32%)</a:t>
            </a:r>
            <a:endParaRPr lang="en-US" sz="1333" b="1" dirty="0">
              <a:latin typeface="+mn-lt"/>
              <a:cs typeface="+mn-cs"/>
            </a:endParaRPr>
          </a:p>
        </p:txBody>
      </p:sp>
      <p:sp>
        <p:nvSpPr>
          <p:cNvPr id="20" name="TextBox 19"/>
          <p:cNvSpPr txBox="1"/>
          <p:nvPr/>
        </p:nvSpPr>
        <p:spPr>
          <a:xfrm>
            <a:off x="2797175" y="6248400"/>
            <a:ext cx="3556000" cy="3492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667" b="1" dirty="0"/>
              <a:t>TOTAL : </a:t>
            </a:r>
            <a:r>
              <a:rPr lang="en-US" sz="1667" b="1" dirty="0" smtClean="0"/>
              <a:t>686,608 </a:t>
            </a:r>
            <a:r>
              <a:rPr lang="en-US" sz="1667" b="1" dirty="0"/>
              <a:t>Drug Personalities</a:t>
            </a:r>
          </a:p>
        </p:txBody>
      </p:sp>
      <p:sp>
        <p:nvSpPr>
          <p:cNvPr id="21" name="TextBox 20"/>
          <p:cNvSpPr txBox="1"/>
          <p:nvPr/>
        </p:nvSpPr>
        <p:spPr>
          <a:xfrm>
            <a:off x="4498975" y="5176838"/>
            <a:ext cx="881063" cy="298450"/>
          </a:xfrm>
          <a:prstGeom prst="rect">
            <a:avLst/>
          </a:prstGeom>
          <a:noFill/>
        </p:spPr>
        <p:txBody>
          <a:bodyPr>
            <a:spAutoFit/>
          </a:bodyPr>
          <a:lstStyle/>
          <a:p>
            <a:pPr algn="ctr" fontAlgn="auto">
              <a:spcBef>
                <a:spcPts val="0"/>
              </a:spcBef>
              <a:spcAft>
                <a:spcPts val="0"/>
              </a:spcAft>
              <a:defRPr/>
            </a:pPr>
            <a:r>
              <a:rPr lang="en-US" sz="1333" b="1" dirty="0">
                <a:latin typeface="+mn-lt"/>
                <a:cs typeface="+mn-cs"/>
              </a:rPr>
              <a:t>(</a:t>
            </a:r>
            <a:r>
              <a:rPr lang="en-US" sz="1333" b="1" dirty="0" smtClean="0">
                <a:latin typeface="+mn-lt"/>
                <a:cs typeface="+mn-cs"/>
              </a:rPr>
              <a:t>0.96%)</a:t>
            </a:r>
            <a:endParaRPr lang="en-US" sz="1333" b="1" dirty="0">
              <a:latin typeface="+mn-lt"/>
              <a:cs typeface="+mn-cs"/>
            </a:endParaRPr>
          </a:p>
        </p:txBody>
      </p:sp>
      <p:sp>
        <p:nvSpPr>
          <p:cNvPr id="22" name="TextBox 21"/>
          <p:cNvSpPr txBox="1"/>
          <p:nvPr/>
        </p:nvSpPr>
        <p:spPr>
          <a:xfrm>
            <a:off x="3429000" y="5181600"/>
            <a:ext cx="881063" cy="296863"/>
          </a:xfrm>
          <a:prstGeom prst="rect">
            <a:avLst/>
          </a:prstGeom>
          <a:noFill/>
        </p:spPr>
        <p:txBody>
          <a:bodyPr>
            <a:spAutoFit/>
          </a:bodyPr>
          <a:lstStyle/>
          <a:p>
            <a:pPr algn="ctr" fontAlgn="auto">
              <a:spcBef>
                <a:spcPts val="0"/>
              </a:spcBef>
              <a:spcAft>
                <a:spcPts val="0"/>
              </a:spcAft>
              <a:defRPr/>
            </a:pPr>
            <a:r>
              <a:rPr lang="en-US" sz="1333" b="1" dirty="0">
                <a:latin typeface="+mn-lt"/>
                <a:cs typeface="+mn-cs"/>
              </a:rPr>
              <a:t>(</a:t>
            </a:r>
            <a:r>
              <a:rPr lang="en-US" sz="1333" b="1" dirty="0" smtClean="0">
                <a:latin typeface="+mn-lt"/>
                <a:cs typeface="+mn-cs"/>
              </a:rPr>
              <a:t>0.17%)</a:t>
            </a:r>
            <a:endParaRPr lang="en-US" sz="1333" b="1" dirty="0">
              <a:latin typeface="+mn-lt"/>
              <a:cs typeface="+mn-cs"/>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0"/>
            <a:ext cx="7620000" cy="812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3999"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28" tIns="48014" rIns="96028" bIns="48014" anchor="ctr"/>
          <a:lstStyle/>
          <a:p>
            <a:pPr algn="ctr" fontAlgn="auto">
              <a:spcBef>
                <a:spcPts val="0"/>
              </a:spcBef>
              <a:spcAft>
                <a:spcPts val="0"/>
              </a:spcAft>
              <a:defRPr/>
            </a:pPr>
            <a:r>
              <a:rPr lang="en-US" sz="3000" b="1" dirty="0" smtClean="0">
                <a:solidFill>
                  <a:schemeClr val="bg1"/>
                </a:solidFill>
                <a:latin typeface="Arial Rounded MT Bold" pitchFamily="34" charset="0"/>
                <a:cs typeface="Tahoma" pitchFamily="34" charset="0"/>
              </a:rPr>
              <a:t>Project: “Double Barrel”</a:t>
            </a:r>
            <a:endParaRPr lang="en-US" sz="30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1600" b="1" dirty="0">
                <a:solidFill>
                  <a:schemeClr val="bg1"/>
                </a:solidFill>
                <a:latin typeface="Arial Rounded MT Bold" pitchFamily="34" charset="0"/>
                <a:cs typeface="Tahoma" pitchFamily="34" charset="0"/>
              </a:rPr>
              <a:t>Period Covered: July 1 to August </a:t>
            </a:r>
            <a:r>
              <a:rPr lang="en-US" sz="1600" b="1" dirty="0" smtClean="0">
                <a:solidFill>
                  <a:schemeClr val="bg1"/>
                </a:solidFill>
                <a:latin typeface="Arial Rounded MT Bold" pitchFamily="34" charset="0"/>
                <a:cs typeface="Tahoma" pitchFamily="34" charset="0"/>
              </a:rPr>
              <a:t> 22, </a:t>
            </a:r>
            <a:r>
              <a:rPr lang="en-US" sz="1600" b="1" dirty="0">
                <a:solidFill>
                  <a:schemeClr val="bg1"/>
                </a:solidFill>
                <a:latin typeface="Arial Rounded MT Bold" pitchFamily="34" charset="0"/>
                <a:cs typeface="Tahoma" pitchFamily="34" charset="0"/>
              </a:rPr>
              <a:t>2016</a:t>
            </a:r>
          </a:p>
          <a:p>
            <a:pPr algn="ctr" fontAlgn="auto">
              <a:spcBef>
                <a:spcPts val="0"/>
              </a:spcBef>
              <a:spcAft>
                <a:spcPts val="0"/>
              </a:spcAft>
              <a:defRPr/>
            </a:pPr>
            <a:endParaRPr lang="en-US" sz="1600" dirty="0">
              <a:ln>
                <a:solidFill>
                  <a:sysClr val="windowText" lastClr="000000"/>
                </a:solidFill>
              </a:ln>
              <a:solidFill>
                <a:schemeClr val="bg1"/>
              </a:solidFill>
              <a:latin typeface="Arial Black" pitchFamily="34" charset="0"/>
              <a:cs typeface="Arial" pitchFamily="34" charset="0"/>
            </a:endParaRPr>
          </a:p>
        </p:txBody>
      </p:sp>
      <p:sp>
        <p:nvSpPr>
          <p:cNvPr id="10244" name="TextBox 7"/>
          <p:cNvSpPr txBox="1">
            <a:spLocks noChangeArrowheads="1"/>
          </p:cNvSpPr>
          <p:nvPr/>
        </p:nvSpPr>
        <p:spPr bwMode="auto">
          <a:xfrm>
            <a:off x="228600" y="1676400"/>
            <a:ext cx="8686800" cy="4770537"/>
          </a:xfrm>
          <a:prstGeom prst="rect">
            <a:avLst/>
          </a:prstGeom>
          <a:noFill/>
          <a:ln w="9525">
            <a:noFill/>
            <a:miter lim="800000"/>
            <a:headEnd/>
            <a:tailEnd/>
          </a:ln>
        </p:spPr>
        <p:txBody>
          <a:bodyPr wrap="square">
            <a:spAutoFit/>
          </a:bodyPr>
          <a:lstStyle/>
          <a:p>
            <a:pPr>
              <a:lnSpc>
                <a:spcPct val="200000"/>
              </a:lnSpc>
            </a:pPr>
            <a:r>
              <a:rPr lang="en-US" sz="2400" b="1" dirty="0" smtClean="0">
                <a:solidFill>
                  <a:srgbClr val="0000FF"/>
                </a:solidFill>
              </a:rPr>
              <a:t>Personally Appeared/Surrendered Total	: 58,528</a:t>
            </a:r>
            <a:endParaRPr lang="en-US" sz="2400" dirty="0" smtClean="0">
              <a:solidFill>
                <a:srgbClr val="0000FF"/>
              </a:solidFill>
            </a:endParaRPr>
          </a:p>
          <a:p>
            <a:pPr lvl="1">
              <a:lnSpc>
                <a:spcPct val="200000"/>
              </a:lnSpc>
            </a:pPr>
            <a:r>
              <a:rPr lang="en-US" sz="2000" dirty="0" smtClean="0"/>
              <a:t>Personally Appeared/Surrendered User		: 55,926</a:t>
            </a:r>
          </a:p>
          <a:p>
            <a:pPr lvl="1">
              <a:lnSpc>
                <a:spcPct val="200000"/>
              </a:lnSpc>
            </a:pPr>
            <a:r>
              <a:rPr lang="en-US" sz="2000" dirty="0" smtClean="0"/>
              <a:t>Personally Appeared/Surrendered Pusher		: 2,602</a:t>
            </a:r>
          </a:p>
          <a:p>
            <a:pPr>
              <a:lnSpc>
                <a:spcPct val="200000"/>
              </a:lnSpc>
            </a:pPr>
            <a:r>
              <a:rPr lang="en-US" sz="2400" b="1" dirty="0" smtClean="0">
                <a:solidFill>
                  <a:srgbClr val="0000FF"/>
                </a:solidFill>
              </a:rPr>
              <a:t>Total Arrested					: 1,777</a:t>
            </a:r>
            <a:endParaRPr lang="en-US" sz="2400" dirty="0" smtClean="0">
              <a:solidFill>
                <a:srgbClr val="0000FF"/>
              </a:solidFill>
            </a:endParaRPr>
          </a:p>
          <a:p>
            <a:pPr lvl="1">
              <a:lnSpc>
                <a:spcPct val="200000"/>
              </a:lnSpc>
            </a:pPr>
            <a:r>
              <a:rPr lang="en-US" sz="2000" dirty="0" smtClean="0"/>
              <a:t>Arrested User					: 532</a:t>
            </a:r>
          </a:p>
          <a:p>
            <a:pPr lvl="1">
              <a:lnSpc>
                <a:spcPct val="200000"/>
              </a:lnSpc>
            </a:pPr>
            <a:r>
              <a:rPr lang="en-US" sz="2000" dirty="0" smtClean="0"/>
              <a:t>Arrested Pusher					: 1,245</a:t>
            </a:r>
          </a:p>
          <a:p>
            <a:pPr>
              <a:lnSpc>
                <a:spcPct val="200000"/>
              </a:lnSpc>
            </a:pPr>
            <a:r>
              <a:rPr lang="en-US" sz="2400" b="1" dirty="0" smtClean="0">
                <a:solidFill>
                  <a:srgbClr val="0000FF"/>
                </a:solidFill>
              </a:rPr>
              <a:t>Killed </a:t>
            </a:r>
            <a:r>
              <a:rPr lang="en-US" sz="2400" b="1" dirty="0">
                <a:solidFill>
                  <a:srgbClr val="0000FF"/>
                </a:solidFill>
              </a:rPr>
              <a:t>Drug Personalities		</a:t>
            </a:r>
            <a:r>
              <a:rPr lang="en-US" sz="2400" b="1" dirty="0" smtClean="0">
                <a:solidFill>
                  <a:srgbClr val="0000FF"/>
                </a:solidFill>
              </a:rPr>
              <a:t>	</a:t>
            </a:r>
            <a:r>
              <a:rPr lang="en-US" sz="2400" b="1" dirty="0">
                <a:solidFill>
                  <a:srgbClr val="0000FF"/>
                </a:solidFill>
              </a:rPr>
              <a:t>	</a:t>
            </a:r>
            <a:r>
              <a:rPr lang="en-US" sz="2400" b="1" dirty="0" smtClean="0">
                <a:solidFill>
                  <a:srgbClr val="0000FF"/>
                </a:solidFill>
              </a:rPr>
              <a:t>: 173</a:t>
            </a:r>
            <a:endParaRPr lang="en-US" sz="2400" b="1" dirty="0">
              <a:solidFill>
                <a:srgbClr val="0000FF"/>
              </a:solidFill>
            </a:endParaRPr>
          </a:p>
        </p:txBody>
      </p:sp>
      <p:sp>
        <p:nvSpPr>
          <p:cNvPr id="7" name="TextBox 6"/>
          <p:cNvSpPr txBox="1"/>
          <p:nvPr/>
        </p:nvSpPr>
        <p:spPr>
          <a:xfrm>
            <a:off x="0" y="1229380"/>
            <a:ext cx="9144000" cy="523220"/>
          </a:xfrm>
          <a:prstGeom prst="rect">
            <a:avLst/>
          </a:prstGeom>
          <a:noFill/>
        </p:spPr>
        <p:txBody>
          <a:bodyPr wrap="square" rtlCol="0">
            <a:spAutoFit/>
          </a:bodyPr>
          <a:lstStyle/>
          <a:p>
            <a:pPr algn="ctr"/>
            <a:r>
              <a:rPr lang="en-US" sz="2800" dirty="0" smtClean="0">
                <a:latin typeface="Arial Black" pitchFamily="34" charset="0"/>
              </a:rPr>
              <a:t>PRO 3</a:t>
            </a:r>
            <a:endParaRPr lang="en-US" sz="2800" dirty="0">
              <a:latin typeface="Arial Black"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0"/>
            <a:ext cx="7620000" cy="812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3999"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28" tIns="48014" rIns="96028" bIns="48014" anchor="ctr"/>
          <a:lstStyle/>
          <a:p>
            <a:pPr algn="ctr" fontAlgn="auto">
              <a:spcBef>
                <a:spcPts val="0"/>
              </a:spcBef>
              <a:spcAft>
                <a:spcPts val="0"/>
              </a:spcAft>
              <a:defRPr/>
            </a:pPr>
            <a:r>
              <a:rPr lang="en-US" sz="3000" b="1" dirty="0" smtClean="0">
                <a:solidFill>
                  <a:schemeClr val="bg1"/>
                </a:solidFill>
                <a:latin typeface="Arial Rounded MT Bold" pitchFamily="34" charset="0"/>
                <a:cs typeface="Tahoma" pitchFamily="34" charset="0"/>
              </a:rPr>
              <a:t>Project: “Double Barrel”</a:t>
            </a:r>
            <a:endParaRPr lang="en-US" sz="30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1600" b="1" dirty="0">
                <a:solidFill>
                  <a:schemeClr val="bg1"/>
                </a:solidFill>
                <a:latin typeface="Arial Rounded MT Bold" pitchFamily="34" charset="0"/>
                <a:cs typeface="Tahoma" pitchFamily="34" charset="0"/>
              </a:rPr>
              <a:t>Period Covered: July 1 to August </a:t>
            </a:r>
            <a:r>
              <a:rPr lang="en-US" sz="1600" b="1" dirty="0" smtClean="0">
                <a:solidFill>
                  <a:schemeClr val="bg1"/>
                </a:solidFill>
                <a:latin typeface="Arial Rounded MT Bold" pitchFamily="34" charset="0"/>
                <a:cs typeface="Tahoma" pitchFamily="34" charset="0"/>
              </a:rPr>
              <a:t> 22, </a:t>
            </a:r>
            <a:r>
              <a:rPr lang="en-US" sz="1600" b="1" dirty="0">
                <a:solidFill>
                  <a:schemeClr val="bg1"/>
                </a:solidFill>
                <a:latin typeface="Arial Rounded MT Bold" pitchFamily="34" charset="0"/>
                <a:cs typeface="Tahoma" pitchFamily="34" charset="0"/>
              </a:rPr>
              <a:t>2016</a:t>
            </a:r>
          </a:p>
          <a:p>
            <a:pPr algn="ctr" fontAlgn="auto">
              <a:spcBef>
                <a:spcPts val="0"/>
              </a:spcBef>
              <a:spcAft>
                <a:spcPts val="0"/>
              </a:spcAft>
              <a:defRPr/>
            </a:pPr>
            <a:endParaRPr lang="en-US" sz="1600" dirty="0">
              <a:ln>
                <a:solidFill>
                  <a:sysClr val="windowText" lastClr="000000"/>
                </a:solidFill>
              </a:ln>
              <a:solidFill>
                <a:schemeClr val="bg1"/>
              </a:solidFill>
              <a:latin typeface="Arial Black" pitchFamily="34" charset="0"/>
              <a:cs typeface="Arial" pitchFamily="34" charset="0"/>
            </a:endParaRPr>
          </a:p>
        </p:txBody>
      </p:sp>
      <p:sp>
        <p:nvSpPr>
          <p:cNvPr id="10244" name="TextBox 7"/>
          <p:cNvSpPr txBox="1">
            <a:spLocks noChangeArrowheads="1"/>
          </p:cNvSpPr>
          <p:nvPr/>
        </p:nvSpPr>
        <p:spPr bwMode="auto">
          <a:xfrm>
            <a:off x="228600" y="1676400"/>
            <a:ext cx="8686800" cy="4770537"/>
          </a:xfrm>
          <a:prstGeom prst="rect">
            <a:avLst/>
          </a:prstGeom>
          <a:noFill/>
          <a:ln w="9525">
            <a:noFill/>
            <a:miter lim="800000"/>
            <a:headEnd/>
            <a:tailEnd/>
          </a:ln>
        </p:spPr>
        <p:txBody>
          <a:bodyPr wrap="square">
            <a:spAutoFit/>
          </a:bodyPr>
          <a:lstStyle/>
          <a:p>
            <a:pPr>
              <a:lnSpc>
                <a:spcPct val="200000"/>
              </a:lnSpc>
            </a:pPr>
            <a:r>
              <a:rPr lang="en-US" sz="2400" b="1" dirty="0" smtClean="0">
                <a:solidFill>
                  <a:srgbClr val="0000FF"/>
                </a:solidFill>
              </a:rPr>
              <a:t>Personally Appeared/Surrendered Total	: 61,809</a:t>
            </a:r>
            <a:endParaRPr lang="en-US" sz="2400" dirty="0" smtClean="0">
              <a:solidFill>
                <a:srgbClr val="0000FF"/>
              </a:solidFill>
            </a:endParaRPr>
          </a:p>
          <a:p>
            <a:pPr lvl="1">
              <a:lnSpc>
                <a:spcPct val="200000"/>
              </a:lnSpc>
            </a:pPr>
            <a:r>
              <a:rPr lang="en-US" sz="2000" dirty="0" smtClean="0"/>
              <a:t>Personally Appeared/Surrendered User		: 55,844</a:t>
            </a:r>
          </a:p>
          <a:p>
            <a:pPr lvl="1">
              <a:lnSpc>
                <a:spcPct val="200000"/>
              </a:lnSpc>
            </a:pPr>
            <a:r>
              <a:rPr lang="en-US" sz="2000" dirty="0" smtClean="0"/>
              <a:t>Personally Appeared/Surrendered Pusher		: 5,965</a:t>
            </a:r>
          </a:p>
          <a:p>
            <a:pPr>
              <a:lnSpc>
                <a:spcPct val="200000"/>
              </a:lnSpc>
            </a:pPr>
            <a:r>
              <a:rPr lang="en-US" sz="2400" b="1" dirty="0" smtClean="0">
                <a:solidFill>
                  <a:srgbClr val="0000FF"/>
                </a:solidFill>
              </a:rPr>
              <a:t>Total Arrested					: 952</a:t>
            </a:r>
            <a:endParaRPr lang="en-US" sz="2400" dirty="0" smtClean="0">
              <a:solidFill>
                <a:srgbClr val="0000FF"/>
              </a:solidFill>
            </a:endParaRPr>
          </a:p>
          <a:p>
            <a:pPr lvl="1">
              <a:lnSpc>
                <a:spcPct val="200000"/>
              </a:lnSpc>
            </a:pPr>
            <a:r>
              <a:rPr lang="en-US" sz="2000" dirty="0" smtClean="0"/>
              <a:t>Arrested User					: 254</a:t>
            </a:r>
          </a:p>
          <a:p>
            <a:pPr lvl="1">
              <a:lnSpc>
                <a:spcPct val="200000"/>
              </a:lnSpc>
            </a:pPr>
            <a:r>
              <a:rPr lang="en-US" sz="2000" dirty="0" smtClean="0"/>
              <a:t>Arrested Pusher					: 698</a:t>
            </a:r>
          </a:p>
          <a:p>
            <a:pPr>
              <a:lnSpc>
                <a:spcPct val="200000"/>
              </a:lnSpc>
            </a:pPr>
            <a:r>
              <a:rPr lang="en-US" sz="2400" b="1" dirty="0" smtClean="0">
                <a:solidFill>
                  <a:srgbClr val="0000FF"/>
                </a:solidFill>
              </a:rPr>
              <a:t>Killed </a:t>
            </a:r>
            <a:r>
              <a:rPr lang="en-US" sz="2400" b="1" dirty="0">
                <a:solidFill>
                  <a:srgbClr val="0000FF"/>
                </a:solidFill>
              </a:rPr>
              <a:t>Drug Personalities		</a:t>
            </a:r>
            <a:r>
              <a:rPr lang="en-US" sz="2400" b="1" dirty="0" smtClean="0">
                <a:solidFill>
                  <a:srgbClr val="0000FF"/>
                </a:solidFill>
              </a:rPr>
              <a:t>	</a:t>
            </a:r>
            <a:r>
              <a:rPr lang="en-US" sz="2400" b="1" dirty="0">
                <a:solidFill>
                  <a:srgbClr val="0000FF"/>
                </a:solidFill>
              </a:rPr>
              <a:t>	</a:t>
            </a:r>
            <a:r>
              <a:rPr lang="en-US" sz="2400" b="1" dirty="0" smtClean="0">
                <a:solidFill>
                  <a:srgbClr val="0000FF"/>
                </a:solidFill>
              </a:rPr>
              <a:t>: 77</a:t>
            </a:r>
            <a:endParaRPr lang="en-US" sz="2400" b="1" dirty="0">
              <a:solidFill>
                <a:srgbClr val="0000FF"/>
              </a:solidFill>
            </a:endParaRPr>
          </a:p>
        </p:txBody>
      </p:sp>
      <p:sp>
        <p:nvSpPr>
          <p:cNvPr id="7" name="TextBox 6"/>
          <p:cNvSpPr txBox="1"/>
          <p:nvPr/>
        </p:nvSpPr>
        <p:spPr>
          <a:xfrm>
            <a:off x="0" y="1229380"/>
            <a:ext cx="9144000" cy="523220"/>
          </a:xfrm>
          <a:prstGeom prst="rect">
            <a:avLst/>
          </a:prstGeom>
          <a:noFill/>
        </p:spPr>
        <p:txBody>
          <a:bodyPr wrap="square" rtlCol="0">
            <a:spAutoFit/>
          </a:bodyPr>
          <a:lstStyle/>
          <a:p>
            <a:pPr algn="ctr"/>
            <a:r>
              <a:rPr lang="en-US" sz="2800" dirty="0" smtClean="0">
                <a:latin typeface="Arial Black" pitchFamily="34" charset="0"/>
              </a:rPr>
              <a:t>PRO 4A</a:t>
            </a:r>
            <a:endParaRPr lang="en-US" sz="2800" dirty="0">
              <a:latin typeface="Arial Black"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0"/>
            <a:ext cx="7620000" cy="812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3999"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28" tIns="48014" rIns="96028" bIns="48014" anchor="ctr"/>
          <a:lstStyle/>
          <a:p>
            <a:pPr algn="ctr" fontAlgn="auto">
              <a:spcBef>
                <a:spcPts val="0"/>
              </a:spcBef>
              <a:spcAft>
                <a:spcPts val="0"/>
              </a:spcAft>
              <a:defRPr/>
            </a:pPr>
            <a:r>
              <a:rPr lang="en-US" sz="3000" b="1" dirty="0" smtClean="0">
                <a:solidFill>
                  <a:schemeClr val="bg1"/>
                </a:solidFill>
                <a:latin typeface="Arial Rounded MT Bold" pitchFamily="34" charset="0"/>
                <a:cs typeface="Tahoma" pitchFamily="34" charset="0"/>
              </a:rPr>
              <a:t>Project: “Double Barrel”</a:t>
            </a:r>
            <a:endParaRPr lang="en-US" sz="30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1600" b="1" dirty="0">
                <a:solidFill>
                  <a:schemeClr val="bg1"/>
                </a:solidFill>
                <a:latin typeface="Arial Rounded MT Bold" pitchFamily="34" charset="0"/>
                <a:cs typeface="Tahoma" pitchFamily="34" charset="0"/>
              </a:rPr>
              <a:t>Period Covered: July 1 to August </a:t>
            </a:r>
            <a:r>
              <a:rPr lang="en-US" sz="1600" b="1" dirty="0" smtClean="0">
                <a:solidFill>
                  <a:schemeClr val="bg1"/>
                </a:solidFill>
                <a:latin typeface="Arial Rounded MT Bold" pitchFamily="34" charset="0"/>
                <a:cs typeface="Tahoma" pitchFamily="34" charset="0"/>
              </a:rPr>
              <a:t> 22, </a:t>
            </a:r>
            <a:r>
              <a:rPr lang="en-US" sz="1600" b="1" dirty="0">
                <a:solidFill>
                  <a:schemeClr val="bg1"/>
                </a:solidFill>
                <a:latin typeface="Arial Rounded MT Bold" pitchFamily="34" charset="0"/>
                <a:cs typeface="Tahoma" pitchFamily="34" charset="0"/>
              </a:rPr>
              <a:t>2016</a:t>
            </a:r>
          </a:p>
          <a:p>
            <a:pPr algn="ctr" fontAlgn="auto">
              <a:spcBef>
                <a:spcPts val="0"/>
              </a:spcBef>
              <a:spcAft>
                <a:spcPts val="0"/>
              </a:spcAft>
              <a:defRPr/>
            </a:pPr>
            <a:endParaRPr lang="en-US" sz="1600" dirty="0">
              <a:ln>
                <a:solidFill>
                  <a:sysClr val="windowText" lastClr="000000"/>
                </a:solidFill>
              </a:ln>
              <a:solidFill>
                <a:schemeClr val="bg1"/>
              </a:solidFill>
              <a:latin typeface="Arial Black" pitchFamily="34" charset="0"/>
              <a:cs typeface="Arial" pitchFamily="34" charset="0"/>
            </a:endParaRPr>
          </a:p>
        </p:txBody>
      </p:sp>
      <p:sp>
        <p:nvSpPr>
          <p:cNvPr id="10244" name="TextBox 7"/>
          <p:cNvSpPr txBox="1">
            <a:spLocks noChangeArrowheads="1"/>
          </p:cNvSpPr>
          <p:nvPr/>
        </p:nvSpPr>
        <p:spPr bwMode="auto">
          <a:xfrm>
            <a:off x="228600" y="1676400"/>
            <a:ext cx="8686800" cy="4770537"/>
          </a:xfrm>
          <a:prstGeom prst="rect">
            <a:avLst/>
          </a:prstGeom>
          <a:noFill/>
          <a:ln w="9525">
            <a:noFill/>
            <a:miter lim="800000"/>
            <a:headEnd/>
            <a:tailEnd/>
          </a:ln>
        </p:spPr>
        <p:txBody>
          <a:bodyPr wrap="square">
            <a:spAutoFit/>
          </a:bodyPr>
          <a:lstStyle/>
          <a:p>
            <a:pPr>
              <a:lnSpc>
                <a:spcPct val="200000"/>
              </a:lnSpc>
            </a:pPr>
            <a:r>
              <a:rPr lang="en-US" sz="2400" b="1" dirty="0" smtClean="0">
                <a:solidFill>
                  <a:srgbClr val="0000FF"/>
                </a:solidFill>
              </a:rPr>
              <a:t>Personally Appeared/Surrendered Total	: 38,766</a:t>
            </a:r>
            <a:endParaRPr lang="en-US" sz="2400" dirty="0" smtClean="0">
              <a:solidFill>
                <a:srgbClr val="0000FF"/>
              </a:solidFill>
            </a:endParaRPr>
          </a:p>
          <a:p>
            <a:pPr lvl="1">
              <a:lnSpc>
                <a:spcPct val="200000"/>
              </a:lnSpc>
            </a:pPr>
            <a:r>
              <a:rPr lang="en-US" sz="2000" dirty="0" smtClean="0"/>
              <a:t>Personally Appeared/Surrendered User		: 35,616</a:t>
            </a:r>
          </a:p>
          <a:p>
            <a:pPr lvl="1">
              <a:lnSpc>
                <a:spcPct val="200000"/>
              </a:lnSpc>
            </a:pPr>
            <a:r>
              <a:rPr lang="en-US" sz="2000" dirty="0" smtClean="0"/>
              <a:t>Personally Appeared/Surrendered Pusher		: 3,150</a:t>
            </a:r>
          </a:p>
          <a:p>
            <a:pPr>
              <a:lnSpc>
                <a:spcPct val="200000"/>
              </a:lnSpc>
            </a:pPr>
            <a:r>
              <a:rPr lang="en-US" sz="2400" b="1" dirty="0" smtClean="0">
                <a:solidFill>
                  <a:srgbClr val="0000FF"/>
                </a:solidFill>
              </a:rPr>
              <a:t>Total Arrested					: 2,927</a:t>
            </a:r>
            <a:endParaRPr lang="en-US" sz="2400" dirty="0" smtClean="0">
              <a:solidFill>
                <a:srgbClr val="0000FF"/>
              </a:solidFill>
            </a:endParaRPr>
          </a:p>
          <a:p>
            <a:pPr lvl="1">
              <a:lnSpc>
                <a:spcPct val="200000"/>
              </a:lnSpc>
            </a:pPr>
            <a:r>
              <a:rPr lang="en-US" sz="2000" dirty="0" smtClean="0"/>
              <a:t>Arrested User					: 2,251</a:t>
            </a:r>
          </a:p>
          <a:p>
            <a:pPr lvl="1">
              <a:lnSpc>
                <a:spcPct val="200000"/>
              </a:lnSpc>
            </a:pPr>
            <a:r>
              <a:rPr lang="en-US" sz="2000" dirty="0" smtClean="0"/>
              <a:t>Arrested Pusher					: 676</a:t>
            </a:r>
          </a:p>
          <a:p>
            <a:pPr>
              <a:lnSpc>
                <a:spcPct val="200000"/>
              </a:lnSpc>
            </a:pPr>
            <a:r>
              <a:rPr lang="en-US" sz="2400" b="1" dirty="0" smtClean="0">
                <a:solidFill>
                  <a:srgbClr val="0000FF"/>
                </a:solidFill>
              </a:rPr>
              <a:t>Killed </a:t>
            </a:r>
            <a:r>
              <a:rPr lang="en-US" sz="2400" b="1" dirty="0">
                <a:solidFill>
                  <a:srgbClr val="0000FF"/>
                </a:solidFill>
              </a:rPr>
              <a:t>Drug Personalities		</a:t>
            </a:r>
            <a:r>
              <a:rPr lang="en-US" sz="2400" b="1" dirty="0" smtClean="0">
                <a:solidFill>
                  <a:srgbClr val="0000FF"/>
                </a:solidFill>
              </a:rPr>
              <a:t>	</a:t>
            </a:r>
            <a:r>
              <a:rPr lang="en-US" sz="2400" b="1" dirty="0">
                <a:solidFill>
                  <a:srgbClr val="0000FF"/>
                </a:solidFill>
              </a:rPr>
              <a:t>	</a:t>
            </a:r>
            <a:r>
              <a:rPr lang="en-US" sz="2400" b="1" dirty="0" smtClean="0">
                <a:solidFill>
                  <a:srgbClr val="0000FF"/>
                </a:solidFill>
              </a:rPr>
              <a:t>: 230</a:t>
            </a:r>
            <a:endParaRPr lang="en-US" sz="2400" b="1" dirty="0">
              <a:solidFill>
                <a:srgbClr val="0000FF"/>
              </a:solidFill>
            </a:endParaRPr>
          </a:p>
        </p:txBody>
      </p:sp>
      <p:sp>
        <p:nvSpPr>
          <p:cNvPr id="7" name="TextBox 6"/>
          <p:cNvSpPr txBox="1"/>
          <p:nvPr/>
        </p:nvSpPr>
        <p:spPr>
          <a:xfrm>
            <a:off x="0" y="1229380"/>
            <a:ext cx="9144000" cy="523220"/>
          </a:xfrm>
          <a:prstGeom prst="rect">
            <a:avLst/>
          </a:prstGeom>
          <a:noFill/>
        </p:spPr>
        <p:txBody>
          <a:bodyPr wrap="square" rtlCol="0">
            <a:spAutoFit/>
          </a:bodyPr>
          <a:lstStyle/>
          <a:p>
            <a:pPr algn="ctr"/>
            <a:r>
              <a:rPr lang="en-US" sz="2800" dirty="0" smtClean="0">
                <a:latin typeface="Arial Black" pitchFamily="34" charset="0"/>
              </a:rPr>
              <a:t>NCRPO</a:t>
            </a:r>
            <a:endParaRPr lang="en-US" sz="2800" dirty="0">
              <a:latin typeface="Arial Black"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0" name="TextBox 39"/>
          <p:cNvSpPr txBox="1">
            <a:spLocks noChangeArrowheads="1"/>
          </p:cNvSpPr>
          <p:nvPr/>
        </p:nvSpPr>
        <p:spPr bwMode="auto">
          <a:xfrm>
            <a:off x="-4340" y="27110"/>
            <a:ext cx="9148340" cy="646331"/>
          </a:xfrm>
          <a:prstGeom prst="rect">
            <a:avLst/>
          </a:prstGeom>
          <a:solidFill>
            <a:schemeClr val="tx2">
              <a:lumMod val="75000"/>
            </a:schemeClr>
          </a:solidFill>
          <a:ln w="9525">
            <a:noFill/>
            <a:miter lim="800000"/>
            <a:headEnd/>
            <a:tailEnd/>
          </a:ln>
        </p:spPr>
        <p:txBody>
          <a:bodyPr wrap="square">
            <a:spAutoFit/>
          </a:bodyPr>
          <a:lstStyle/>
          <a:p>
            <a:pPr algn="ctr">
              <a:tabLst>
                <a:tab pos="2001838" algn="l"/>
              </a:tabLst>
            </a:pPr>
            <a:r>
              <a:rPr lang="en-US" sz="3600" b="1" dirty="0" smtClean="0">
                <a:solidFill>
                  <a:schemeClr val="bg1"/>
                </a:solidFill>
                <a:latin typeface="Arial Black" pitchFamily="34" charset="0"/>
                <a:cs typeface="Arial" pitchFamily="34" charset="0"/>
              </a:rPr>
              <a:t>PROJECT HVT</a:t>
            </a:r>
            <a:endParaRPr lang="en-US" sz="2400" b="1" i="1"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73191933"/>
              </p:ext>
            </p:extLst>
          </p:nvPr>
        </p:nvGraphicFramePr>
        <p:xfrm>
          <a:off x="340730" y="1219200"/>
          <a:ext cx="8458200" cy="5718387"/>
        </p:xfrm>
        <a:graphic>
          <a:graphicData uri="http://schemas.openxmlformats.org/drawingml/2006/table">
            <a:tbl>
              <a:tblPr firstRow="1" bandRow="1">
                <a:tableStyleId>{5C22544A-7EE6-4342-B048-85BDC9FD1C3A}</a:tableStyleId>
              </a:tblPr>
              <a:tblGrid>
                <a:gridCol w="3271568"/>
                <a:gridCol w="478766"/>
                <a:gridCol w="4707866"/>
              </a:tblGrid>
              <a:tr h="739987">
                <a:tc>
                  <a:txBody>
                    <a:bodyPr/>
                    <a:lstStyle/>
                    <a:p>
                      <a:r>
                        <a:rPr lang="en-US" sz="3200" b="1" dirty="0" smtClean="0">
                          <a:solidFill>
                            <a:schemeClr val="tx1"/>
                          </a:solidFill>
                          <a:latin typeface="Arial" pitchFamily="34" charset="0"/>
                          <a:cs typeface="Arial" pitchFamily="34" charset="0"/>
                        </a:rPr>
                        <a:t>Killed</a:t>
                      </a:r>
                      <a:endParaRPr lang="en-US" sz="3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b="0" dirty="0" smtClean="0">
                          <a:solidFill>
                            <a:schemeClr val="tx1"/>
                          </a:solidFill>
                          <a:latin typeface="Arial" pitchFamily="34" charset="0"/>
                          <a:cs typeface="Arial" pitchFamily="34" charset="0"/>
                        </a:rPr>
                        <a:t>:</a:t>
                      </a:r>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b="0" dirty="0" err="1" smtClean="0">
                          <a:solidFill>
                            <a:schemeClr val="tx1"/>
                          </a:solidFill>
                          <a:latin typeface="Arial" pitchFamily="34" charset="0"/>
                          <a:cs typeface="Arial" pitchFamily="34" charset="0"/>
                        </a:rPr>
                        <a:t>Mico</a:t>
                      </a:r>
                      <a:r>
                        <a:rPr lang="en-US" sz="3200" b="0" dirty="0" smtClean="0">
                          <a:solidFill>
                            <a:schemeClr val="tx1"/>
                          </a:solidFill>
                          <a:latin typeface="Arial" pitchFamily="34" charset="0"/>
                          <a:cs typeface="Arial" pitchFamily="34" charset="0"/>
                        </a:rPr>
                        <a:t> Tan, Jeffry Diaz aka Jaguar</a:t>
                      </a:r>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9987">
                <a:tc>
                  <a:txBody>
                    <a:bodyPr/>
                    <a:lstStyle/>
                    <a:p>
                      <a:r>
                        <a:rPr lang="en-US" sz="3200" b="1" dirty="0" smtClean="0">
                          <a:solidFill>
                            <a:schemeClr val="tx1"/>
                          </a:solidFill>
                          <a:latin typeface="Arial" pitchFamily="34" charset="0"/>
                          <a:cs typeface="Arial" pitchFamily="34" charset="0"/>
                        </a:rPr>
                        <a:t>Arrested</a:t>
                      </a:r>
                    </a:p>
                    <a:p>
                      <a:endParaRPr lang="en-US" sz="3200" b="1" dirty="0" smtClean="0">
                        <a:solidFill>
                          <a:schemeClr val="tx1"/>
                        </a:solidFill>
                        <a:latin typeface="Arial" pitchFamily="34" charset="0"/>
                        <a:cs typeface="Arial" pitchFamily="34" charset="0"/>
                      </a:endParaRPr>
                    </a:p>
                    <a:p>
                      <a:r>
                        <a:rPr lang="en-US" sz="3200" b="1" dirty="0" smtClean="0">
                          <a:solidFill>
                            <a:schemeClr val="tx1"/>
                          </a:solidFill>
                          <a:latin typeface="Arial" pitchFamily="34" charset="0"/>
                          <a:cs typeface="Arial" pitchFamily="34" charset="0"/>
                        </a:rPr>
                        <a:t>Surrender</a:t>
                      </a:r>
                      <a:endParaRPr lang="en-US" sz="32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b="0" dirty="0" smtClean="0">
                          <a:solidFill>
                            <a:schemeClr val="tx1"/>
                          </a:solidFill>
                          <a:latin typeface="Arial" pitchFamily="34" charset="0"/>
                          <a:cs typeface="Arial" pitchFamily="34" charset="0"/>
                        </a:rPr>
                        <a:t>:</a:t>
                      </a:r>
                    </a:p>
                    <a:p>
                      <a:endParaRPr lang="en-US" sz="3200" b="0" dirty="0" smtClean="0">
                        <a:solidFill>
                          <a:schemeClr val="tx1"/>
                        </a:solidFill>
                        <a:latin typeface="Arial" pitchFamily="34" charset="0"/>
                        <a:cs typeface="Arial" pitchFamily="34" charset="0"/>
                      </a:endParaRPr>
                    </a:p>
                    <a:p>
                      <a:r>
                        <a:rPr lang="en-US" sz="3200" b="0" dirty="0" smtClean="0">
                          <a:solidFill>
                            <a:schemeClr val="tx1"/>
                          </a:solidFill>
                          <a:latin typeface="Arial" pitchFamily="34" charset="0"/>
                          <a:cs typeface="Arial" pitchFamily="34" charset="0"/>
                        </a:rPr>
                        <a:t>:</a:t>
                      </a:r>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14350" indent="-514350">
                        <a:buAutoNum type="arabicPlain" startAt="32"/>
                      </a:pPr>
                      <a:r>
                        <a:rPr lang="en-PH" sz="3200" b="0" dirty="0" smtClean="0">
                          <a:solidFill>
                            <a:schemeClr val="tx1"/>
                          </a:solidFill>
                          <a:latin typeface="Arial" pitchFamily="34" charset="0"/>
                          <a:cs typeface="Arial" pitchFamily="34" charset="0"/>
                        </a:rPr>
                        <a:t>(9 Chinese nationals)</a:t>
                      </a:r>
                    </a:p>
                    <a:p>
                      <a:pPr marL="0" indent="0">
                        <a:buNone/>
                      </a:pPr>
                      <a:endParaRPr lang="en-PH" sz="3200" b="0" dirty="0" smtClean="0">
                        <a:solidFill>
                          <a:schemeClr val="tx1"/>
                        </a:solidFill>
                        <a:latin typeface="Arial" pitchFamily="34" charset="0"/>
                        <a:cs typeface="Arial" pitchFamily="34" charset="0"/>
                      </a:endParaRPr>
                    </a:p>
                    <a:p>
                      <a:pPr marL="0" indent="0">
                        <a:buNone/>
                      </a:pPr>
                      <a:r>
                        <a:rPr lang="en-PH" sz="3200" b="0" dirty="0" smtClean="0">
                          <a:solidFill>
                            <a:schemeClr val="tx1"/>
                          </a:solidFill>
                          <a:latin typeface="Arial" pitchFamily="34" charset="0"/>
                          <a:cs typeface="Arial" pitchFamily="34" charset="0"/>
                        </a:rPr>
                        <a:t>Franz </a:t>
                      </a:r>
                      <a:r>
                        <a:rPr lang="en-PH" sz="3200" b="0" dirty="0" err="1" smtClean="0">
                          <a:solidFill>
                            <a:schemeClr val="tx1"/>
                          </a:solidFill>
                          <a:latin typeface="Arial" pitchFamily="34" charset="0"/>
                          <a:cs typeface="Arial" pitchFamily="34" charset="0"/>
                        </a:rPr>
                        <a:t>Sabalones</a:t>
                      </a:r>
                      <a:r>
                        <a:rPr lang="en-PH" sz="3200" b="0" dirty="0" smtClean="0">
                          <a:solidFill>
                            <a:schemeClr val="tx1"/>
                          </a:solidFill>
                          <a:latin typeface="Arial" pitchFamily="34" charset="0"/>
                          <a:cs typeface="Arial" pitchFamily="34" charset="0"/>
                        </a:rPr>
                        <a:t>, </a:t>
                      </a:r>
                      <a:r>
                        <a:rPr lang="en-PH" sz="3200" b="0" dirty="0" err="1" smtClean="0">
                          <a:solidFill>
                            <a:schemeClr val="tx1"/>
                          </a:solidFill>
                          <a:latin typeface="Arial" pitchFamily="34" charset="0"/>
                          <a:cs typeface="Arial" pitchFamily="34" charset="0"/>
                        </a:rPr>
                        <a:t>Odicta</a:t>
                      </a:r>
                      <a:r>
                        <a:rPr lang="en-PH" sz="3200" b="0" dirty="0" smtClean="0">
                          <a:solidFill>
                            <a:schemeClr val="tx1"/>
                          </a:solidFill>
                          <a:latin typeface="Arial" pitchFamily="34" charset="0"/>
                          <a:cs typeface="Arial" pitchFamily="34" charset="0"/>
                        </a:rPr>
                        <a:t>, Mayor Espinosa</a:t>
                      </a:r>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09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2400" b="1" dirty="0" smtClean="0">
                          <a:solidFill>
                            <a:schemeClr val="tx1"/>
                          </a:solidFill>
                          <a:latin typeface="Arial" pitchFamily="34" charset="0"/>
                          <a:cs typeface="Arial" pitchFamily="34" charset="0"/>
                        </a:rPr>
                        <a:t>LCEs, Other Personalities</a:t>
                      </a:r>
                      <a:endParaRPr lang="en-US" sz="2400" b="1" dirty="0" smtClean="0">
                        <a:solidFill>
                          <a:schemeClr val="tx1"/>
                        </a:solidFill>
                        <a:latin typeface="Arial" pitchFamily="34" charset="0"/>
                        <a:cs typeface="Arial" pitchFamily="34" charset="0"/>
                      </a:endParaRPr>
                    </a:p>
                    <a:p>
                      <a:endParaRPr lang="en-PH" sz="2400" b="1" dirty="0" smtClean="0">
                        <a:solidFill>
                          <a:schemeClr val="tx1"/>
                        </a:solidFill>
                        <a:latin typeface="Arial" pitchFamily="34" charset="0"/>
                        <a:cs typeface="Arial" pitchFamily="34" charset="0"/>
                      </a:endParaRPr>
                    </a:p>
                    <a:p>
                      <a:r>
                        <a:rPr lang="en-PH" sz="2400" b="1" dirty="0" smtClean="0">
                          <a:solidFill>
                            <a:schemeClr val="tx1"/>
                          </a:solidFill>
                          <a:latin typeface="Arial" pitchFamily="34" charset="0"/>
                          <a:cs typeface="Arial" pitchFamily="34" charset="0"/>
                        </a:rPr>
                        <a:t>Total Value of Seized  Dangerous Drugs</a:t>
                      </a:r>
                    </a:p>
                    <a:p>
                      <a:endParaRPr lang="en-PH" sz="2400" b="1" dirty="0" smtClean="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b="0" dirty="0" smtClean="0">
                          <a:solidFill>
                            <a:schemeClr val="tx1"/>
                          </a:solidFill>
                          <a:latin typeface="Arial" pitchFamily="34" charset="0"/>
                          <a:cs typeface="Arial" pitchFamily="34" charset="0"/>
                        </a:rPr>
                        <a:t>:</a:t>
                      </a:r>
                    </a:p>
                    <a:p>
                      <a:endParaRPr lang="en-US" sz="3200" b="0" dirty="0" smtClean="0">
                        <a:solidFill>
                          <a:schemeClr val="tx1"/>
                        </a:solidFill>
                        <a:latin typeface="Arial" pitchFamily="34" charset="0"/>
                        <a:cs typeface="Arial" pitchFamily="34" charset="0"/>
                      </a:endParaRPr>
                    </a:p>
                    <a:p>
                      <a:r>
                        <a:rPr lang="en-US" sz="3200" b="0" dirty="0" smtClean="0">
                          <a:solidFill>
                            <a:schemeClr val="tx1"/>
                          </a:solidFill>
                          <a:latin typeface="Arial" pitchFamily="34" charset="0"/>
                          <a:cs typeface="Arial" pitchFamily="34" charset="0"/>
                        </a:rPr>
                        <a:t>:</a:t>
                      </a:r>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b="0" dirty="0" smtClean="0">
                          <a:solidFill>
                            <a:schemeClr val="tx1"/>
                          </a:solidFill>
                          <a:latin typeface="Arial" pitchFamily="34" charset="0"/>
                          <a:cs typeface="Arial" pitchFamily="34" charset="0"/>
                        </a:rPr>
                        <a:t>34</a:t>
                      </a:r>
                    </a:p>
                    <a:p>
                      <a:endParaRPr lang="en-US" sz="3200" b="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3200" b="0" dirty="0" smtClean="0">
                          <a:solidFill>
                            <a:schemeClr val="tx1"/>
                          </a:solidFill>
                          <a:latin typeface="Arial" pitchFamily="34" charset="0"/>
                          <a:cs typeface="Arial" pitchFamily="34" charset="0"/>
                        </a:rPr>
                        <a:t>Php943 M</a:t>
                      </a:r>
                    </a:p>
                    <a:p>
                      <a:endParaRPr lang="en-US" sz="3200" b="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9902140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76200"/>
            <a:ext cx="86868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r>
              <a:rPr lang="en-US" sz="2000" b="1" dirty="0" smtClean="0"/>
              <a:t>Police and AFP Personnel  Killed and Wounded in Anti Illegal Drug Operations</a:t>
            </a:r>
          </a:p>
          <a:p>
            <a:pPr algn="ctr"/>
            <a:r>
              <a:rPr lang="en-US" sz="1600" b="1" dirty="0" smtClean="0"/>
              <a:t>Period Covered: July 1 to August 18, 2016</a:t>
            </a:r>
          </a:p>
        </p:txBody>
      </p:sp>
      <p:cxnSp>
        <p:nvCxnSpPr>
          <p:cNvPr id="10" name="Straight Connector 9"/>
          <p:cNvCxnSpPr/>
          <p:nvPr/>
        </p:nvCxnSpPr>
        <p:spPr>
          <a:xfrm rot="5400000">
            <a:off x="2057400" y="3810000"/>
            <a:ext cx="53340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1524000"/>
            <a:ext cx="4114800" cy="3693319"/>
          </a:xfrm>
          <a:prstGeom prst="rect">
            <a:avLst/>
          </a:prstGeom>
          <a:noFill/>
        </p:spPr>
        <p:txBody>
          <a:bodyPr wrap="square" rtlCol="0">
            <a:spAutoFit/>
          </a:bodyPr>
          <a:lstStyle/>
          <a:p>
            <a:pPr algn="ctr"/>
            <a:r>
              <a:rPr lang="en-US" sz="5400" dirty="0" smtClean="0">
                <a:latin typeface="Arial Black" pitchFamily="34" charset="0"/>
              </a:rPr>
              <a:t>PNP </a:t>
            </a:r>
            <a:endParaRPr lang="en-US" sz="3600" dirty="0" smtClean="0">
              <a:latin typeface="Arial Black" pitchFamily="34" charset="0"/>
            </a:endParaRPr>
          </a:p>
          <a:p>
            <a:pPr algn="ctr"/>
            <a:endParaRPr lang="en-US" sz="3600" dirty="0">
              <a:latin typeface="Arial Black" pitchFamily="34" charset="0"/>
            </a:endParaRPr>
          </a:p>
          <a:p>
            <a:pPr algn="ctr"/>
            <a:endParaRPr lang="en-US" sz="3600" dirty="0" smtClean="0">
              <a:latin typeface="Arial Black" pitchFamily="34" charset="0"/>
            </a:endParaRPr>
          </a:p>
          <a:p>
            <a:r>
              <a:rPr lang="en-US" sz="3600" dirty="0" smtClean="0">
                <a:latin typeface="Arial Black" pitchFamily="34" charset="0"/>
                <a:hlinkClick r:id="rId3" action="ppaction://hlinksldjump"/>
              </a:rPr>
              <a:t>Killed:</a:t>
            </a:r>
            <a:r>
              <a:rPr lang="en-US" sz="3600" dirty="0" smtClean="0">
                <a:latin typeface="Arial Black" pitchFamily="34" charset="0"/>
              </a:rPr>
              <a:t>   	9</a:t>
            </a:r>
          </a:p>
          <a:p>
            <a:endParaRPr lang="en-US" sz="3600" dirty="0" smtClean="0">
              <a:latin typeface="Arial Black" pitchFamily="34" charset="0"/>
            </a:endParaRPr>
          </a:p>
          <a:p>
            <a:r>
              <a:rPr lang="en-US" sz="3600" dirty="0" smtClean="0">
                <a:latin typeface="Arial Black" pitchFamily="34" charset="0"/>
                <a:hlinkClick r:id="rId4" action="ppaction://hlinksldjump"/>
              </a:rPr>
              <a:t>Wounded:</a:t>
            </a:r>
            <a:r>
              <a:rPr lang="en-US" sz="3600" dirty="0" smtClean="0">
                <a:latin typeface="Arial Black" pitchFamily="34" charset="0"/>
              </a:rPr>
              <a:t> 	18</a:t>
            </a:r>
            <a:endParaRPr lang="en-US" sz="3600" dirty="0">
              <a:latin typeface="Arial Black" pitchFamily="34" charset="0"/>
            </a:endParaRPr>
          </a:p>
        </p:txBody>
      </p:sp>
      <p:sp>
        <p:nvSpPr>
          <p:cNvPr id="6" name="TextBox 5"/>
          <p:cNvSpPr txBox="1"/>
          <p:nvPr/>
        </p:nvSpPr>
        <p:spPr>
          <a:xfrm>
            <a:off x="4876800" y="1564481"/>
            <a:ext cx="4114800" cy="3693319"/>
          </a:xfrm>
          <a:prstGeom prst="rect">
            <a:avLst/>
          </a:prstGeom>
          <a:noFill/>
        </p:spPr>
        <p:txBody>
          <a:bodyPr wrap="square" rtlCol="0">
            <a:spAutoFit/>
          </a:bodyPr>
          <a:lstStyle/>
          <a:p>
            <a:pPr algn="ctr"/>
            <a:r>
              <a:rPr lang="en-US" sz="5400" dirty="0" smtClean="0">
                <a:latin typeface="Arial Black" pitchFamily="34" charset="0"/>
              </a:rPr>
              <a:t>AFP </a:t>
            </a:r>
            <a:endParaRPr lang="en-US" sz="3600" dirty="0" smtClean="0">
              <a:latin typeface="Arial Black" pitchFamily="34" charset="0"/>
            </a:endParaRPr>
          </a:p>
          <a:p>
            <a:pPr algn="ctr"/>
            <a:endParaRPr lang="en-US" sz="3600" dirty="0">
              <a:latin typeface="Arial Black" pitchFamily="34" charset="0"/>
            </a:endParaRPr>
          </a:p>
          <a:p>
            <a:pPr algn="ctr"/>
            <a:endParaRPr lang="en-US" sz="3600" dirty="0" smtClean="0">
              <a:latin typeface="Arial Black" pitchFamily="34" charset="0"/>
            </a:endParaRPr>
          </a:p>
          <a:p>
            <a:r>
              <a:rPr lang="en-US" sz="3600" dirty="0" smtClean="0">
                <a:latin typeface="Arial Black" pitchFamily="34" charset="0"/>
                <a:hlinkClick r:id="rId5" action="ppaction://hlinksldjump"/>
              </a:rPr>
              <a:t>Killed:</a:t>
            </a:r>
            <a:r>
              <a:rPr lang="en-US" sz="3600" dirty="0" smtClean="0">
                <a:latin typeface="Arial Black" pitchFamily="34" charset="0"/>
              </a:rPr>
              <a:t>   	3</a:t>
            </a:r>
          </a:p>
          <a:p>
            <a:endParaRPr lang="en-US" sz="3600" dirty="0" smtClean="0">
              <a:latin typeface="Arial Black" pitchFamily="34" charset="0"/>
            </a:endParaRPr>
          </a:p>
          <a:p>
            <a:r>
              <a:rPr lang="en-US" sz="3600" dirty="0" smtClean="0">
                <a:latin typeface="Arial Black" pitchFamily="34" charset="0"/>
                <a:hlinkClick r:id="rId6" action="ppaction://hlinksldjump"/>
              </a:rPr>
              <a:t>Wounded:</a:t>
            </a:r>
            <a:r>
              <a:rPr lang="en-US" sz="3600" dirty="0" smtClean="0">
                <a:latin typeface="Arial Black" pitchFamily="34" charset="0"/>
              </a:rPr>
              <a:t> 	8</a:t>
            </a:r>
            <a:endParaRPr lang="en-US" sz="3600" dirty="0">
              <a:latin typeface="Arial Black"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4648200" y="2286000"/>
            <a:ext cx="484188" cy="9779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Chart 5"/>
          <p:cNvGraphicFramePr>
            <a:graphicFrameLocks/>
          </p:cNvGraphicFramePr>
          <p:nvPr/>
        </p:nvGraphicFramePr>
        <p:xfrm>
          <a:off x="762000" y="914400"/>
          <a:ext cx="77724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46063" y="134938"/>
            <a:ext cx="8686800" cy="6270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Index Crime Volume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90600"/>
            <a:ext cx="6858000" cy="5181600"/>
          </a:xfrm>
        </p:spPr>
        <p:txBody>
          <a:bodyPr rtlCol="0">
            <a:noAutofit/>
          </a:bodyPr>
          <a:lstStyle/>
          <a:p>
            <a:pPr fontAlgn="auto">
              <a:spcBef>
                <a:spcPts val="1200"/>
              </a:spcBef>
              <a:spcAft>
                <a:spcPts val="0"/>
              </a:spcAft>
              <a:buFont typeface="Arial" pitchFamily="34" charset="0"/>
              <a:buChar char="•"/>
              <a:defRPr/>
            </a:pPr>
            <a:r>
              <a:rPr lang="en-US" sz="2000" dirty="0" smtClean="0">
                <a:latin typeface="Arial" pitchFamily="34" charset="0"/>
                <a:cs typeface="Arial" pitchFamily="34" charset="0"/>
              </a:rPr>
              <a:t>Situation</a:t>
            </a:r>
          </a:p>
          <a:p>
            <a:pPr lvl="1" fontAlgn="auto">
              <a:spcBef>
                <a:spcPts val="600"/>
              </a:spcBef>
              <a:spcAft>
                <a:spcPts val="0"/>
              </a:spcAft>
              <a:buFont typeface="Wingdings" pitchFamily="2" charset="2"/>
              <a:buChar char="Ø"/>
              <a:defRPr/>
            </a:pPr>
            <a:r>
              <a:rPr lang="en-US" sz="1800" dirty="0" smtClean="0">
                <a:latin typeface="Arial" pitchFamily="34" charset="0"/>
                <a:cs typeface="Arial" pitchFamily="34" charset="0"/>
              </a:rPr>
              <a:t>Crime Volume </a:t>
            </a:r>
          </a:p>
          <a:p>
            <a:pPr lvl="1" fontAlgn="auto">
              <a:spcBef>
                <a:spcPts val="600"/>
              </a:spcBef>
              <a:spcAft>
                <a:spcPts val="0"/>
              </a:spcAft>
              <a:buFont typeface="Wingdings" pitchFamily="2" charset="2"/>
              <a:buChar char="Ø"/>
              <a:defRPr/>
            </a:pPr>
            <a:r>
              <a:rPr lang="en-US" sz="1800" dirty="0" smtClean="0">
                <a:latin typeface="Arial" pitchFamily="34" charset="0"/>
                <a:cs typeface="Arial" pitchFamily="34" charset="0"/>
              </a:rPr>
              <a:t>Illegal Drugs</a:t>
            </a:r>
          </a:p>
          <a:p>
            <a:pPr fontAlgn="auto">
              <a:spcBef>
                <a:spcPts val="1200"/>
              </a:spcBef>
              <a:spcAft>
                <a:spcPts val="0"/>
              </a:spcAft>
              <a:buFont typeface="Arial" pitchFamily="34" charset="0"/>
              <a:buChar char="•"/>
              <a:defRPr/>
            </a:pPr>
            <a:r>
              <a:rPr lang="en-US" sz="2000" dirty="0" smtClean="0">
                <a:latin typeface="Arial" pitchFamily="34" charset="0"/>
                <a:cs typeface="Arial" pitchFamily="34" charset="0"/>
              </a:rPr>
              <a:t>Previous Initiatives</a:t>
            </a:r>
          </a:p>
          <a:p>
            <a:pPr lvl="1" fontAlgn="auto">
              <a:spcBef>
                <a:spcPts val="1200"/>
              </a:spcBef>
              <a:spcAft>
                <a:spcPts val="0"/>
              </a:spcAft>
              <a:buFont typeface="Wingdings" pitchFamily="2" charset="2"/>
              <a:buChar char="Ø"/>
              <a:defRPr/>
            </a:pPr>
            <a:r>
              <a:rPr lang="en-US" sz="1800" dirty="0" smtClean="0">
                <a:latin typeface="Arial" pitchFamily="34" charset="0"/>
                <a:cs typeface="Arial" pitchFamily="34" charset="0"/>
              </a:rPr>
              <a:t>MPO on 7 Focus Crimes </a:t>
            </a:r>
          </a:p>
          <a:p>
            <a:pPr lvl="1" fontAlgn="auto">
              <a:spcBef>
                <a:spcPts val="1200"/>
              </a:spcBef>
              <a:spcAft>
                <a:spcPts val="0"/>
              </a:spcAft>
              <a:buFont typeface="Wingdings" pitchFamily="2" charset="2"/>
              <a:buChar char="Ø"/>
              <a:defRPr/>
            </a:pPr>
            <a:r>
              <a:rPr lang="en-US" sz="1800" dirty="0" err="1" smtClean="0">
                <a:latin typeface="Arial" pitchFamily="34" charset="0"/>
                <a:cs typeface="Arial" pitchFamily="34" charset="0"/>
              </a:rPr>
              <a:t>Kontra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Droga</a:t>
            </a:r>
            <a:r>
              <a:rPr lang="en-US" sz="1800" dirty="0" smtClean="0">
                <a:latin typeface="Arial" pitchFamily="34" charset="0"/>
                <a:cs typeface="Arial" pitchFamily="34" charset="0"/>
              </a:rPr>
              <a:t> Charlie</a:t>
            </a:r>
          </a:p>
          <a:p>
            <a:pPr fontAlgn="auto">
              <a:spcBef>
                <a:spcPts val="1200"/>
              </a:spcBef>
              <a:spcAft>
                <a:spcPts val="0"/>
              </a:spcAft>
              <a:buFont typeface="Arial" pitchFamily="34" charset="0"/>
              <a:buChar char="•"/>
              <a:defRPr/>
            </a:pPr>
            <a:r>
              <a:rPr lang="en-US" sz="2000" dirty="0" smtClean="0">
                <a:latin typeface="Arial" pitchFamily="34" charset="0"/>
                <a:cs typeface="Arial" pitchFamily="34" charset="0"/>
              </a:rPr>
              <a:t>Current Initiative</a:t>
            </a:r>
          </a:p>
          <a:p>
            <a:pPr lvl="1" fontAlgn="auto">
              <a:spcBef>
                <a:spcPts val="1200"/>
              </a:spcBef>
              <a:spcAft>
                <a:spcPts val="0"/>
              </a:spcAft>
              <a:buFont typeface="Wingdings" pitchFamily="2" charset="2"/>
              <a:buChar char="Ø"/>
              <a:defRPr/>
            </a:pPr>
            <a:r>
              <a:rPr lang="en-US" sz="1800" dirty="0" smtClean="0">
                <a:latin typeface="Arial" pitchFamily="34" charset="0"/>
                <a:cs typeface="Arial" pitchFamily="34" charset="0"/>
              </a:rPr>
              <a:t>Anti-Illegal Drugs Campaign Plan “Double Barrel”</a:t>
            </a:r>
          </a:p>
          <a:p>
            <a:pPr lvl="2" fontAlgn="auto">
              <a:spcBef>
                <a:spcPts val="1200"/>
              </a:spcBef>
              <a:spcAft>
                <a:spcPts val="0"/>
              </a:spcAft>
              <a:buFont typeface="Wingdings" pitchFamily="2" charset="2"/>
              <a:buChar char="§"/>
              <a:defRPr/>
            </a:pPr>
            <a:r>
              <a:rPr lang="en-US" sz="1400" dirty="0" smtClean="0">
                <a:latin typeface="Arial" pitchFamily="34" charset="0"/>
                <a:cs typeface="Arial" pitchFamily="34" charset="0"/>
              </a:rPr>
              <a:t>Project </a:t>
            </a:r>
            <a:r>
              <a:rPr lang="en-US" sz="1400" dirty="0" err="1" smtClean="0">
                <a:latin typeface="Arial" pitchFamily="34" charset="0"/>
                <a:cs typeface="Arial" pitchFamily="34" charset="0"/>
              </a:rPr>
              <a:t>Tokhang</a:t>
            </a:r>
            <a:endParaRPr lang="en-US" sz="1400" dirty="0" smtClean="0">
              <a:latin typeface="Arial" pitchFamily="34" charset="0"/>
              <a:cs typeface="Arial" pitchFamily="34" charset="0"/>
            </a:endParaRPr>
          </a:p>
          <a:p>
            <a:pPr lvl="2" fontAlgn="auto">
              <a:spcBef>
                <a:spcPts val="1200"/>
              </a:spcBef>
              <a:spcAft>
                <a:spcPts val="0"/>
              </a:spcAft>
              <a:buFont typeface="Wingdings" pitchFamily="2" charset="2"/>
              <a:buChar char="§"/>
              <a:defRPr/>
            </a:pPr>
            <a:r>
              <a:rPr lang="en-US" sz="1400" dirty="0" smtClean="0">
                <a:latin typeface="Arial" pitchFamily="34" charset="0"/>
                <a:cs typeface="Arial" pitchFamily="34" charset="0"/>
              </a:rPr>
              <a:t>Project HVT</a:t>
            </a:r>
          </a:p>
          <a:p>
            <a:pPr marL="342900" lvl="2" indent="-342900" fontAlgn="auto">
              <a:spcBef>
                <a:spcPts val="600"/>
              </a:spcBef>
              <a:spcAft>
                <a:spcPts val="0"/>
              </a:spcAft>
              <a:buFont typeface="Arial" pitchFamily="34" charset="0"/>
              <a:buChar char="•"/>
              <a:defRPr/>
            </a:pPr>
            <a:r>
              <a:rPr lang="en-US" sz="2000" dirty="0" smtClean="0">
                <a:latin typeface="Arial" pitchFamily="34" charset="0"/>
                <a:cs typeface="Arial" pitchFamily="34" charset="0"/>
              </a:rPr>
              <a:t>Death Under Investigation (DUI), Outside Police Operation</a:t>
            </a:r>
          </a:p>
          <a:p>
            <a:pPr marL="342900" lvl="2" indent="-342900" fontAlgn="auto">
              <a:spcBef>
                <a:spcPts val="600"/>
              </a:spcBef>
              <a:spcAft>
                <a:spcPts val="0"/>
              </a:spcAft>
              <a:buFont typeface="Arial" pitchFamily="34" charset="0"/>
              <a:buChar char="•"/>
              <a:defRPr/>
            </a:pPr>
            <a:r>
              <a:rPr lang="en-US" sz="2000" dirty="0" smtClean="0">
                <a:latin typeface="Arial" pitchFamily="34" charset="0"/>
                <a:cs typeface="Arial" pitchFamily="34" charset="0"/>
              </a:rPr>
              <a:t>Other Activities</a:t>
            </a:r>
          </a:p>
          <a:p>
            <a:pPr marL="342900" lvl="2" indent="-342900" fontAlgn="auto">
              <a:spcBef>
                <a:spcPts val="600"/>
              </a:spcBef>
              <a:spcAft>
                <a:spcPts val="0"/>
              </a:spcAft>
              <a:buFont typeface="Arial" pitchFamily="34" charset="0"/>
              <a:buChar char="•"/>
              <a:defRPr/>
            </a:pPr>
            <a:r>
              <a:rPr lang="en-US" sz="2000" dirty="0" smtClean="0">
                <a:latin typeface="Arial" pitchFamily="34" charset="0"/>
                <a:cs typeface="Arial" pitchFamily="34" charset="0"/>
              </a:rPr>
              <a:t>Challenges</a:t>
            </a:r>
          </a:p>
          <a:p>
            <a:pPr marL="342900" lvl="2" indent="-342900" fontAlgn="auto">
              <a:spcBef>
                <a:spcPts val="600"/>
              </a:spcBef>
              <a:spcAft>
                <a:spcPts val="0"/>
              </a:spcAft>
              <a:buFont typeface="Arial" pitchFamily="34" charset="0"/>
              <a:buChar char="•"/>
              <a:defRPr/>
            </a:pPr>
            <a:r>
              <a:rPr lang="en-US" sz="2000" dirty="0" smtClean="0">
                <a:latin typeface="Arial" pitchFamily="34" charset="0"/>
                <a:cs typeface="Arial" pitchFamily="34" charset="0"/>
              </a:rPr>
              <a:t>Assessment</a:t>
            </a:r>
          </a:p>
        </p:txBody>
      </p:sp>
      <p:sp>
        <p:nvSpPr>
          <p:cNvPr id="6" name="Rectangle 5"/>
          <p:cNvSpPr/>
          <p:nvPr/>
        </p:nvSpPr>
        <p:spPr>
          <a:xfrm>
            <a:off x="228600" y="152400"/>
            <a:ext cx="8686800" cy="685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SCOPE OF PRESENTATION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2800" b="1" dirty="0">
              <a:solidFill>
                <a:schemeClr val="bg1"/>
              </a:solidFill>
              <a:latin typeface="Arial Rounded MT Bold" pitchFamily="34" charset="0"/>
              <a:cs typeface="Tahoma" pitchFamily="34" charset="0"/>
            </a:endParaRPr>
          </a:p>
          <a:p>
            <a:pPr algn="ctr" fontAlgn="auto">
              <a:spcBef>
                <a:spcPts val="0"/>
              </a:spcBef>
              <a:spcAft>
                <a:spcPts val="0"/>
              </a:spcAft>
              <a:defRPr/>
            </a:pPr>
            <a:endParaRPr lang="en-US" sz="28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en-US" sz="3200" b="1" dirty="0">
                <a:solidFill>
                  <a:schemeClr val="bg1"/>
                </a:solidFill>
                <a:latin typeface="Arial Rounded MT Bold" pitchFamily="34" charset="0"/>
                <a:cs typeface="Tahoma" pitchFamily="34" charset="0"/>
              </a:rPr>
              <a:t>Comparative Statistics</a:t>
            </a:r>
          </a:p>
          <a:p>
            <a:pPr algn="ctr" fontAlgn="auto">
              <a:spcBef>
                <a:spcPts val="0"/>
              </a:spcBef>
              <a:spcAft>
                <a:spcPts val="0"/>
              </a:spcAft>
              <a:defRPr/>
            </a:pPr>
            <a:r>
              <a:rPr lang="en-US" sz="3200" b="1" dirty="0">
                <a:solidFill>
                  <a:schemeClr val="bg1"/>
                </a:solidFill>
                <a:latin typeface="Arial Rounded MT Bold" pitchFamily="34" charset="0"/>
                <a:cs typeface="Tahoma" pitchFamily="34" charset="0"/>
              </a:rPr>
              <a:t>July 2015 </a:t>
            </a:r>
            <a:r>
              <a:rPr lang="en-US" sz="3200" b="1" dirty="0" err="1">
                <a:solidFill>
                  <a:schemeClr val="bg1"/>
                </a:solidFill>
                <a:latin typeface="Arial Rounded MT Bold" pitchFamily="34" charset="0"/>
                <a:cs typeface="Tahoma" pitchFamily="34" charset="0"/>
              </a:rPr>
              <a:t>vs</a:t>
            </a:r>
            <a:r>
              <a:rPr lang="en-US" sz="3200" b="1" dirty="0">
                <a:solidFill>
                  <a:schemeClr val="bg1"/>
                </a:solidFill>
                <a:latin typeface="Arial Rounded MT Bold" pitchFamily="34" charset="0"/>
                <a:cs typeface="Tahoma" pitchFamily="34" charset="0"/>
              </a:rPr>
              <a:t> July 2016</a:t>
            </a:r>
            <a:endParaRPr lang="en-US" sz="2000" b="1" dirty="0">
              <a:solidFill>
                <a:schemeClr val="bg1"/>
              </a:solidFill>
              <a:latin typeface="Arial Rounded MT Bold" pitchFamily="34" charset="0"/>
              <a:cs typeface="Tahoma" pitchFamily="34" charset="0"/>
            </a:endParaRPr>
          </a:p>
          <a:p>
            <a:pPr algn="ctr" fontAlgn="auto">
              <a:spcBef>
                <a:spcPts val="0"/>
              </a:spcBef>
              <a:spcAft>
                <a:spcPts val="0"/>
              </a:spcAft>
              <a:defRPr/>
            </a:pPr>
            <a:endParaRPr lang="fil-PH" sz="2400" dirty="0">
              <a:latin typeface="Arial Rounded MT Bold" pitchFamily="34" charset="0"/>
            </a:endParaRPr>
          </a:p>
          <a:p>
            <a:pPr algn="ctr" fontAlgn="auto">
              <a:spcBef>
                <a:spcPts val="0"/>
              </a:spcBef>
              <a:spcAft>
                <a:spcPts val="0"/>
              </a:spcAft>
              <a:defRPr/>
            </a:pPr>
            <a:endParaRPr lang="en-US" sz="2800" b="1" dirty="0">
              <a:solidFill>
                <a:schemeClr val="bg1"/>
              </a:solidFill>
              <a:latin typeface="Arial Rounded MT Bold" pitchFamily="34" charset="0"/>
              <a:cs typeface="Tahoma" pitchFamily="34" charset="0"/>
            </a:endParaRPr>
          </a:p>
        </p:txBody>
      </p:sp>
      <p:sp>
        <p:nvSpPr>
          <p:cNvPr id="18435" name="TextBox 7"/>
          <p:cNvSpPr txBox="1">
            <a:spLocks noChangeArrowheads="1"/>
          </p:cNvSpPr>
          <p:nvPr/>
        </p:nvSpPr>
        <p:spPr bwMode="auto">
          <a:xfrm>
            <a:off x="0" y="6581775"/>
            <a:ext cx="3810000" cy="276225"/>
          </a:xfrm>
          <a:prstGeom prst="rect">
            <a:avLst/>
          </a:prstGeom>
          <a:noFill/>
          <a:ln w="9525">
            <a:noFill/>
            <a:miter lim="800000"/>
            <a:headEnd/>
            <a:tailEnd/>
          </a:ln>
        </p:spPr>
        <p:txBody>
          <a:bodyPr anchor="ctr">
            <a:spAutoFit/>
          </a:bodyPr>
          <a:lstStyle/>
          <a:p>
            <a:r>
              <a:rPr lang="en-PH" sz="1200">
                <a:solidFill>
                  <a:srgbClr val="002060"/>
                </a:solidFill>
                <a:latin typeface="Calibri" pitchFamily="34" charset="0"/>
              </a:rPr>
              <a:t>Source: CRAC DIDM (Data Update: 8AM, 04 August 2016)</a:t>
            </a:r>
          </a:p>
        </p:txBody>
      </p:sp>
      <p:graphicFrame>
        <p:nvGraphicFramePr>
          <p:cNvPr id="5" name="Chart 6"/>
          <p:cNvGraphicFramePr>
            <a:graphicFrameLocks/>
          </p:cNvGraphicFramePr>
          <p:nvPr/>
        </p:nvGraphicFramePr>
        <p:xfrm>
          <a:off x="228600" y="1573213"/>
          <a:ext cx="8686800" cy="5026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STATISTICS ON 7 FOCUS CRIMES AND RAPE</a:t>
            </a:r>
          </a:p>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Period Covered: July 1 to August 18, 2016</a:t>
            </a:r>
          </a:p>
        </p:txBody>
      </p:sp>
      <p:graphicFrame>
        <p:nvGraphicFramePr>
          <p:cNvPr id="13" name="Chart 12"/>
          <p:cNvGraphicFramePr/>
          <p:nvPr/>
        </p:nvGraphicFramePr>
        <p:xfrm>
          <a:off x="228600" y="15240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0" y="914400"/>
            <a:ext cx="9144000" cy="461665"/>
          </a:xfrm>
          <a:prstGeom prst="rect">
            <a:avLst/>
          </a:prstGeom>
          <a:noFill/>
        </p:spPr>
        <p:txBody>
          <a:bodyPr wrap="square" rtlCol="0">
            <a:spAutoFit/>
          </a:bodyPr>
          <a:lstStyle/>
          <a:p>
            <a:pPr algn="ctr"/>
            <a:r>
              <a:rPr lang="en-US" sz="2400" dirty="0" smtClean="0">
                <a:latin typeface="Arial Black" pitchFamily="34" charset="0"/>
              </a:rPr>
              <a:t>Murder, Homicide and Physical Injuries</a:t>
            </a:r>
            <a:endParaRPr lang="en-US" sz="2400" dirty="0">
              <a:latin typeface="Arial Black"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STATISTICS ON 7 FOCUS CRIMES AND RAPE</a:t>
            </a:r>
          </a:p>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Period Covered: July 1 to August 18, 2016</a:t>
            </a:r>
          </a:p>
        </p:txBody>
      </p:sp>
      <p:graphicFrame>
        <p:nvGraphicFramePr>
          <p:cNvPr id="13" name="Chart 12"/>
          <p:cNvGraphicFramePr/>
          <p:nvPr>
            <p:extLst>
              <p:ext uri="{D42A27DB-BD31-4B8C-83A1-F6EECF244321}">
                <p14:modId xmlns:p14="http://schemas.microsoft.com/office/powerpoint/2010/main" val="1355496973"/>
              </p:ext>
            </p:extLst>
          </p:nvPr>
        </p:nvGraphicFramePr>
        <p:xfrm>
          <a:off x="228600" y="15240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0" y="914400"/>
            <a:ext cx="9144000" cy="461665"/>
          </a:xfrm>
          <a:prstGeom prst="rect">
            <a:avLst/>
          </a:prstGeom>
          <a:noFill/>
        </p:spPr>
        <p:txBody>
          <a:bodyPr wrap="square" rtlCol="0">
            <a:spAutoFit/>
          </a:bodyPr>
          <a:lstStyle/>
          <a:p>
            <a:pPr algn="ctr"/>
            <a:r>
              <a:rPr lang="en-US" sz="2400" dirty="0" smtClean="0">
                <a:latin typeface="Arial Black" pitchFamily="34" charset="0"/>
              </a:rPr>
              <a:t>Robbery, Theft, </a:t>
            </a:r>
            <a:r>
              <a:rPr lang="en-US" sz="2400" dirty="0" err="1" smtClean="0">
                <a:latin typeface="Arial Black" pitchFamily="34" charset="0"/>
              </a:rPr>
              <a:t>Carnapping</a:t>
            </a:r>
            <a:r>
              <a:rPr lang="en-US" sz="2400" dirty="0" smtClean="0">
                <a:latin typeface="Arial Black" pitchFamily="34" charset="0"/>
              </a:rPr>
              <a:t> MV and </a:t>
            </a:r>
            <a:r>
              <a:rPr lang="en-US" sz="2400" dirty="0" err="1" smtClean="0">
                <a:latin typeface="Arial Black" pitchFamily="34" charset="0"/>
              </a:rPr>
              <a:t>Carnapping</a:t>
            </a:r>
            <a:r>
              <a:rPr lang="en-US" sz="2400" dirty="0" smtClean="0">
                <a:latin typeface="Arial Black" pitchFamily="34" charset="0"/>
              </a:rPr>
              <a:t> MC</a:t>
            </a:r>
            <a:endParaRPr lang="en-US" sz="2400" dirty="0">
              <a:latin typeface="Arial Black"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STATISTICS ON 7 FOCUS CRIMES AND RAPE</a:t>
            </a:r>
          </a:p>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Period Covered: July 1 to August 18, 2016</a:t>
            </a:r>
          </a:p>
        </p:txBody>
      </p:sp>
      <p:graphicFrame>
        <p:nvGraphicFramePr>
          <p:cNvPr id="13" name="Chart 12"/>
          <p:cNvGraphicFramePr/>
          <p:nvPr/>
        </p:nvGraphicFramePr>
        <p:xfrm>
          <a:off x="228600" y="15240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0" y="914400"/>
            <a:ext cx="9144000" cy="584775"/>
          </a:xfrm>
          <a:prstGeom prst="rect">
            <a:avLst/>
          </a:prstGeom>
          <a:noFill/>
        </p:spPr>
        <p:txBody>
          <a:bodyPr wrap="square" rtlCol="0">
            <a:spAutoFit/>
          </a:bodyPr>
          <a:lstStyle/>
          <a:p>
            <a:pPr algn="ctr"/>
            <a:r>
              <a:rPr lang="en-US" sz="3200" dirty="0" smtClean="0">
                <a:latin typeface="Arial Black" pitchFamily="34" charset="0"/>
              </a:rPr>
              <a:t>Rape</a:t>
            </a:r>
            <a:endParaRPr lang="en-US" sz="3200" dirty="0">
              <a:latin typeface="Arial Black"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PH" sz="3600" b="1" dirty="0" smtClean="0">
                <a:solidFill>
                  <a:schemeClr val="bg1"/>
                </a:solidFill>
                <a:latin typeface="Arial Black" pitchFamily="34" charset="0"/>
              </a:rPr>
              <a:t>Nationwide Status, Focused Crimes</a:t>
            </a:r>
            <a:endParaRPr lang="en-PH" sz="3600" b="1" dirty="0">
              <a:solidFill>
                <a:schemeClr val="bg1"/>
              </a:solidFill>
              <a:latin typeface="Arial Black" pitchFamily="34" charset="0"/>
            </a:endParaRPr>
          </a:p>
        </p:txBody>
      </p:sp>
      <p:graphicFrame>
        <p:nvGraphicFramePr>
          <p:cNvPr id="13" name="Chart 12"/>
          <p:cNvGraphicFramePr/>
          <p:nvPr>
            <p:extLst>
              <p:ext uri="{D42A27DB-BD31-4B8C-83A1-F6EECF244321}">
                <p14:modId xmlns:p14="http://schemas.microsoft.com/office/powerpoint/2010/main" val="3717833219"/>
              </p:ext>
            </p:extLst>
          </p:nvPr>
        </p:nvGraphicFramePr>
        <p:xfrm>
          <a:off x="228600" y="1066800"/>
          <a:ext cx="8610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120825"/>
            <a:ext cx="9144000" cy="584775"/>
          </a:xfrm>
          <a:prstGeom prst="rect">
            <a:avLst/>
          </a:prstGeom>
          <a:noFill/>
        </p:spPr>
        <p:txBody>
          <a:bodyPr wrap="square" rtlCol="0">
            <a:spAutoFit/>
          </a:bodyPr>
          <a:lstStyle/>
          <a:p>
            <a:pPr algn="ctr"/>
            <a:r>
              <a:rPr lang="en-US" sz="3200" dirty="0" smtClean="0">
                <a:latin typeface="Arial Black" pitchFamily="34" charset="0"/>
              </a:rPr>
              <a:t>49% Decrease </a:t>
            </a:r>
            <a:endParaRPr lang="en-US" sz="3200" dirty="0">
              <a:latin typeface="Arial Black"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1066800" y="1143000"/>
            <a:ext cx="457200" cy="4572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700655" y="5486400"/>
            <a:ext cx="457200" cy="4572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109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609600" y="2214563"/>
            <a:ext cx="8077200" cy="985837"/>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4000" b="1" dirty="0" smtClean="0">
                <a:solidFill>
                  <a:schemeClr val="bg1"/>
                </a:solidFill>
                <a:latin typeface="Arial Rounded MT Bold" pitchFamily="34" charset="0"/>
                <a:cs typeface="Tahoma" pitchFamily="34" charset="0"/>
              </a:rPr>
              <a:t>Internal Cleansing</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6"/>
          <p:cNvSpPr txBox="1">
            <a:spLocks/>
          </p:cNvSpPr>
          <p:nvPr/>
        </p:nvSpPr>
        <p:spPr bwMode="auto">
          <a:xfrm>
            <a:off x="6400800" y="6553200"/>
            <a:ext cx="2653864" cy="304800"/>
          </a:xfrm>
          <a:prstGeom prst="rect">
            <a:avLst/>
          </a:prstGeom>
          <a:noFill/>
          <a:ln w="9525">
            <a:noFill/>
            <a:miter lim="800000"/>
            <a:headEnd/>
            <a:tailEnd/>
          </a:ln>
        </p:spPr>
        <p:txBody>
          <a:bodyPr anchor="ctr"/>
          <a:lstStyle/>
          <a:p>
            <a:pPr algn="ctr"/>
            <a:r>
              <a:rPr lang="en-US" sz="1100" b="1" dirty="0">
                <a:solidFill>
                  <a:srgbClr val="898989"/>
                </a:solidFill>
              </a:rPr>
              <a:t>Directorate for Intelligence</a:t>
            </a:r>
            <a:endParaRPr lang="en-PH" sz="1100" b="1" dirty="0">
              <a:solidFill>
                <a:srgbClr val="898989"/>
              </a:solidFill>
            </a:endParaRPr>
          </a:p>
        </p:txBody>
      </p:sp>
      <p:sp>
        <p:nvSpPr>
          <p:cNvPr id="11" name="Content Placeholder 2"/>
          <p:cNvSpPr>
            <a:spLocks noGrp="1"/>
          </p:cNvSpPr>
          <p:nvPr>
            <p:ph idx="1"/>
          </p:nvPr>
        </p:nvSpPr>
        <p:spPr>
          <a:xfrm>
            <a:off x="217986" y="1331025"/>
            <a:ext cx="8902264" cy="5397500"/>
          </a:xfrm>
        </p:spPr>
        <p:txBody>
          <a:bodyPr rtlCol="0">
            <a:normAutofit fontScale="85000" lnSpcReduction="20000"/>
          </a:bodyPr>
          <a:lstStyle/>
          <a:p>
            <a:pPr defTabSz="457200" fontAlgn="auto">
              <a:spcAft>
                <a:spcPts val="0"/>
              </a:spcAft>
              <a:buFont typeface="Arial" pitchFamily="34" charset="0"/>
              <a:buChar char="•"/>
              <a:defRPr/>
            </a:pPr>
            <a:r>
              <a:rPr lang="en-PH" sz="2800" b="1" dirty="0" smtClean="0">
                <a:latin typeface="Arial" panose="020B0604020202020204" pitchFamily="34" charset="0"/>
                <a:cs typeface="Arial" panose="020B0604020202020204" pitchFamily="34" charset="0"/>
              </a:rPr>
              <a:t>Random Drug Test 	</a:t>
            </a:r>
            <a:r>
              <a:rPr lang="en-PH" sz="2800" dirty="0" smtClean="0">
                <a:latin typeface="Arial" panose="020B0604020202020204" pitchFamily="34" charset="0"/>
                <a:cs typeface="Arial" panose="020B0604020202020204" pitchFamily="34" charset="0"/>
              </a:rPr>
              <a:t>		</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Jan. 1, 2016-June 30,2016	:	 56 (55-pnp/1-NUP) </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July 1, 2016 to present		:	 74 (71-PNP/3-NUP)</a:t>
            </a:r>
          </a:p>
          <a:p>
            <a:pPr marL="457200" lvl="1" indent="0" defTabSz="457200" fontAlgn="auto">
              <a:spcAft>
                <a:spcPts val="0"/>
              </a:spcAft>
              <a:buNone/>
              <a:defRPr/>
            </a:pPr>
            <a:r>
              <a:rPr lang="en-PH" dirty="0" smtClean="0">
                <a:latin typeface="Arial" panose="020B0604020202020204" pitchFamily="34" charset="0"/>
                <a:cs typeface="Arial" panose="020B0604020202020204" pitchFamily="34" charset="0"/>
              </a:rPr>
              <a:t>							</a:t>
            </a:r>
            <a:r>
              <a:rPr lang="en-PH" b="1" dirty="0" smtClean="0">
                <a:solidFill>
                  <a:srgbClr val="0000FF"/>
                </a:solidFill>
                <a:latin typeface="Arial" panose="020B0604020202020204" pitchFamily="34" charset="0"/>
                <a:cs typeface="Arial" panose="020B0604020202020204" pitchFamily="34" charset="0"/>
              </a:rPr>
              <a:t>Total</a:t>
            </a:r>
            <a:r>
              <a:rPr lang="en-PH" dirty="0" smtClean="0">
                <a:latin typeface="Arial" panose="020B0604020202020204" pitchFamily="34" charset="0"/>
                <a:cs typeface="Arial" panose="020B0604020202020204" pitchFamily="34" charset="0"/>
              </a:rPr>
              <a:t>	:	</a:t>
            </a:r>
            <a:r>
              <a:rPr lang="en-PH" b="1" dirty="0" smtClean="0">
                <a:solidFill>
                  <a:srgbClr val="0000FF"/>
                </a:solidFill>
                <a:latin typeface="Arial" panose="020B0604020202020204" pitchFamily="34" charset="0"/>
                <a:cs typeface="Arial" panose="020B0604020202020204" pitchFamily="34" charset="0"/>
              </a:rPr>
              <a:t>130</a:t>
            </a:r>
          </a:p>
          <a:p>
            <a:pPr defTabSz="457200" fontAlgn="auto">
              <a:spcAft>
                <a:spcPts val="0"/>
              </a:spcAft>
              <a:buFont typeface="Arial" pitchFamily="34" charset="0"/>
              <a:buChar char="•"/>
              <a:defRPr/>
            </a:pPr>
            <a:endParaRPr lang="en-PH" sz="2800" b="1" dirty="0" smtClean="0">
              <a:latin typeface="Arial" panose="020B0604020202020204" pitchFamily="34" charset="0"/>
              <a:cs typeface="Arial" panose="020B0604020202020204" pitchFamily="34" charset="0"/>
            </a:endParaRPr>
          </a:p>
          <a:p>
            <a:pPr defTabSz="457200" fontAlgn="auto">
              <a:spcAft>
                <a:spcPts val="0"/>
              </a:spcAft>
              <a:buFont typeface="Arial" pitchFamily="34" charset="0"/>
              <a:buChar char="•"/>
              <a:defRPr/>
            </a:pPr>
            <a:r>
              <a:rPr lang="en-PH" sz="2800" b="1" dirty="0" smtClean="0">
                <a:latin typeface="Arial" panose="020B0604020202020204" pitchFamily="34" charset="0"/>
                <a:cs typeface="Arial" panose="020B0604020202020204" pitchFamily="34" charset="0"/>
              </a:rPr>
              <a:t>DI CI Watch List 				</a:t>
            </a:r>
            <a:r>
              <a:rPr lang="en-PH" sz="2800" dirty="0" smtClean="0">
                <a:latin typeface="Arial" panose="020B0604020202020204" pitchFamily="34" charset="0"/>
                <a:cs typeface="Arial" panose="020B0604020202020204" pitchFamily="34" charset="0"/>
              </a:rPr>
              <a:t>	:	301</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hlinkClick r:id="" action="ppaction://noaction"/>
              </a:rPr>
              <a:t>Administratively Charged</a:t>
            </a:r>
            <a:r>
              <a:rPr lang="en-PH" dirty="0" smtClean="0">
                <a:latin typeface="Arial" panose="020B0604020202020204" pitchFamily="34" charset="0"/>
                <a:cs typeface="Arial" panose="020B0604020202020204" pitchFamily="34" charset="0"/>
              </a:rPr>
              <a:t>	:	6</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hlinkClick r:id="" action="ppaction://noaction"/>
              </a:rPr>
              <a:t>Criminally Charged</a:t>
            </a:r>
            <a:r>
              <a:rPr lang="en-PH" dirty="0" smtClean="0">
                <a:latin typeface="Arial" panose="020B0604020202020204" pitchFamily="34" charset="0"/>
                <a:cs typeface="Arial" panose="020B0604020202020204" pitchFamily="34" charset="0"/>
              </a:rPr>
              <a:t>			:	7</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Killed							:	11</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DUI								:	4</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Arrested						:	20</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Surrendered under 			:	42</a:t>
            </a:r>
          </a:p>
          <a:p>
            <a:pPr lvl="1" defTabSz="457200" fontAlgn="auto">
              <a:spcAft>
                <a:spcPts val="0"/>
              </a:spcAft>
              <a:buNone/>
              <a:defRPr/>
            </a:pPr>
            <a:r>
              <a:rPr lang="en-PH" dirty="0" smtClean="0">
                <a:latin typeface="Arial" panose="020B0604020202020204" pitchFamily="34" charset="0"/>
                <a:cs typeface="Arial" panose="020B0604020202020204" pitchFamily="34" charset="0"/>
              </a:rPr>
              <a:t>	PRRD Pronouncement</a:t>
            </a:r>
          </a:p>
          <a:p>
            <a:pPr lvl="1" defTabSz="457200" fontAlgn="auto">
              <a:spcAft>
                <a:spcPts val="0"/>
              </a:spcAft>
              <a:buFont typeface="Wingdings" pitchFamily="2" charset="2"/>
              <a:buChar char="§"/>
              <a:defRPr/>
            </a:pPr>
            <a:r>
              <a:rPr lang="en-PH" dirty="0" smtClean="0">
                <a:latin typeface="Arial" panose="020B0604020202020204" pitchFamily="34" charset="0"/>
                <a:cs typeface="Arial" panose="020B0604020202020204" pitchFamily="34" charset="0"/>
              </a:rPr>
              <a:t>Voluntary Surrendered		:	 4 PNP / 1 NUP </a:t>
            </a:r>
          </a:p>
          <a:p>
            <a:pPr marL="400050" lvl="1" indent="-400050" defTabSz="457200" fontAlgn="auto">
              <a:spcAft>
                <a:spcPts val="0"/>
              </a:spcAft>
              <a:buFont typeface="Arial" pitchFamily="34" charset="0"/>
              <a:buChar char="•"/>
              <a:defRPr/>
            </a:pPr>
            <a:endParaRPr lang="en-US" sz="3200" b="1" dirty="0" smtClean="0">
              <a:latin typeface="Arial" panose="020B0604020202020204" pitchFamily="34" charset="0"/>
              <a:cs typeface="Arial" panose="020B0604020202020204" pitchFamily="34" charset="0"/>
            </a:endParaRPr>
          </a:p>
          <a:p>
            <a:pPr marL="400050" lvl="1" indent="-400050" defTabSz="457200" fontAlgn="auto">
              <a:spcAft>
                <a:spcPts val="0"/>
              </a:spcAft>
              <a:buFont typeface="Arial" pitchFamily="34" charset="0"/>
              <a:buChar char="•"/>
              <a:defRPr/>
            </a:pPr>
            <a:endParaRPr lang="en-US" sz="3200" b="1" dirty="0" smtClean="0">
              <a:latin typeface="Arial" panose="020B0604020202020204" pitchFamily="34" charset="0"/>
              <a:cs typeface="Arial" panose="020B0604020202020204" pitchFamily="34" charset="0"/>
            </a:endParaRPr>
          </a:p>
          <a:p>
            <a:pPr lvl="1" defTabSz="457200" fontAlgn="auto">
              <a:spcAft>
                <a:spcPts val="0"/>
              </a:spcAft>
              <a:buFont typeface="Wingdings" pitchFamily="2" charset="2"/>
              <a:buChar char="§"/>
              <a:defRPr/>
            </a:pPr>
            <a:endParaRPr lang="en-PH" sz="3200" dirty="0" smtClean="0">
              <a:latin typeface="Arial" panose="020B0604020202020204" pitchFamily="34" charset="0"/>
              <a:cs typeface="Arial" panose="020B0604020202020204" pitchFamily="34" charset="0"/>
            </a:endParaRPr>
          </a:p>
          <a:p>
            <a:pPr lvl="2" fontAlgn="auto">
              <a:spcAft>
                <a:spcPts val="0"/>
              </a:spcAft>
              <a:buFont typeface="Arial" pitchFamily="34" charset="0"/>
              <a:buNone/>
              <a:defRPr/>
            </a:pPr>
            <a:endParaRPr lang="en-PH" sz="3200" dirty="0" smtClean="0">
              <a:latin typeface="Arial" panose="020B0604020202020204" pitchFamily="34" charset="0"/>
              <a:cs typeface="Arial" panose="020B0604020202020204" pitchFamily="34" charset="0"/>
            </a:endParaRPr>
          </a:p>
        </p:txBody>
      </p:sp>
      <p:sp>
        <p:nvSpPr>
          <p:cNvPr id="6" name="TextBox 1"/>
          <p:cNvSpPr txBox="1"/>
          <p:nvPr/>
        </p:nvSpPr>
        <p:spPr>
          <a:xfrm>
            <a:off x="0" y="0"/>
            <a:ext cx="9144000" cy="12192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4000" b="1" dirty="0" smtClean="0">
                <a:solidFill>
                  <a:schemeClr val="bg1"/>
                </a:solidFill>
                <a:latin typeface="Arial Rounded MT Bold" pitchFamily="34" charset="0"/>
                <a:cs typeface="Tahoma" pitchFamily="34" charset="0"/>
              </a:rPr>
              <a:t>Internal Cleansing</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hlinkClick r:id="rId3" action="ppaction://hlinksldjump"/>
          </p:cNvPr>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Transfer of Personnel</a:t>
            </a:r>
          </a:p>
        </p:txBody>
      </p:sp>
      <p:graphicFrame>
        <p:nvGraphicFramePr>
          <p:cNvPr id="6" name="Table 5"/>
          <p:cNvGraphicFramePr>
            <a:graphicFrameLocks noGrp="1"/>
          </p:cNvGraphicFramePr>
          <p:nvPr>
            <p:extLst>
              <p:ext uri="{D42A27DB-BD31-4B8C-83A1-F6EECF244321}">
                <p14:modId xmlns:p14="http://schemas.microsoft.com/office/powerpoint/2010/main" val="3875615072"/>
              </p:ext>
            </p:extLst>
          </p:nvPr>
        </p:nvGraphicFramePr>
        <p:xfrm>
          <a:off x="228600" y="1066800"/>
          <a:ext cx="8534400" cy="4822241"/>
        </p:xfrm>
        <a:graphic>
          <a:graphicData uri="http://schemas.openxmlformats.org/drawingml/2006/table">
            <a:tbl>
              <a:tblPr firstRow="1" bandRow="1">
                <a:tableStyleId>{5C22544A-7EE6-4342-B048-85BDC9FD1C3A}</a:tableStyleId>
              </a:tblPr>
              <a:tblGrid>
                <a:gridCol w="2794891"/>
                <a:gridCol w="2794891"/>
                <a:gridCol w="2944618"/>
              </a:tblGrid>
              <a:tr h="1224204">
                <a:tc>
                  <a:txBody>
                    <a:bodyPr/>
                    <a:lstStyle/>
                    <a:p>
                      <a:pPr algn="ctr"/>
                      <a:r>
                        <a:rPr lang="en-US" sz="2800" b="1" dirty="0" smtClean="0">
                          <a:solidFill>
                            <a:schemeClr val="tx1"/>
                          </a:solidFill>
                          <a:latin typeface="Arial Narrow" pitchFamily="34" charset="0"/>
                        </a:rPr>
                        <a:t>Total of Personnel Endorsed for Transfer</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800" b="1" dirty="0" smtClean="0">
                          <a:solidFill>
                            <a:schemeClr val="tx1"/>
                          </a:solidFill>
                          <a:latin typeface="Arial Narrow" pitchFamily="34" charset="0"/>
                        </a:rPr>
                        <a:t>Transferred</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b="1" dirty="0" smtClean="0">
                          <a:solidFill>
                            <a:schemeClr val="tx1"/>
                          </a:solidFill>
                          <a:latin typeface="Arial Narrow" pitchFamily="34" charset="0"/>
                        </a:rPr>
                        <a:t>Others</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solidFill>
                  </a:tcPr>
                </a:tc>
              </a:tr>
              <a:tr h="3450641">
                <a:tc>
                  <a:txBody>
                    <a:bodyPr/>
                    <a:lstStyle/>
                    <a:p>
                      <a:pPr algn="ctr"/>
                      <a:endParaRPr lang="en-US" sz="2800" b="1" dirty="0" smtClean="0">
                        <a:solidFill>
                          <a:schemeClr val="tx1"/>
                        </a:solidFill>
                        <a:latin typeface="Arial Narrow" pitchFamily="34" charset="0"/>
                      </a:endParaRPr>
                    </a:p>
                    <a:p>
                      <a:pPr algn="ctr"/>
                      <a:r>
                        <a:rPr lang="en-US" sz="2800" b="1" dirty="0" smtClean="0">
                          <a:solidFill>
                            <a:schemeClr val="tx1"/>
                          </a:solidFill>
                          <a:latin typeface="Arial Narrow" pitchFamily="34" charset="0"/>
                        </a:rPr>
                        <a:t>300</a:t>
                      </a:r>
                      <a:endParaRPr lang="en-US" sz="2800" b="1" dirty="0">
                        <a:solidFill>
                          <a:schemeClr val="tx1"/>
                        </a:solidFill>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smtClean="0">
                        <a:solidFill>
                          <a:schemeClr val="tx1"/>
                        </a:solidFill>
                        <a:latin typeface="Arial Narrow" pitchFamily="34" charset="0"/>
                      </a:endParaRPr>
                    </a:p>
                    <a:p>
                      <a:pPr algn="ctr"/>
                      <a:r>
                        <a:rPr lang="en-US" sz="2800" b="1" dirty="0" smtClean="0">
                          <a:solidFill>
                            <a:schemeClr val="tx1"/>
                          </a:solidFill>
                          <a:latin typeface="Arial Narrow" pitchFamily="34" charset="0"/>
                        </a:rPr>
                        <a:t>284</a:t>
                      </a:r>
                      <a:endParaRPr lang="en-US" sz="2800" b="1" dirty="0">
                        <a:solidFill>
                          <a:schemeClr val="tx1"/>
                        </a:solidFill>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baseline="0" dirty="0" smtClean="0">
                        <a:solidFill>
                          <a:schemeClr val="tx1"/>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solidFill>
                            <a:schemeClr val="tx1"/>
                          </a:solidFill>
                          <a:latin typeface="Arial Narrow" pitchFamily="34" charset="0"/>
                        </a:rPr>
                        <a:t>Total - 16</a:t>
                      </a:r>
                    </a:p>
                    <a:p>
                      <a:pPr algn="ctr"/>
                      <a:endParaRPr lang="en-US" sz="2800" dirty="0" smtClean="0">
                        <a:solidFill>
                          <a:schemeClr val="tx1"/>
                        </a:solidFill>
                        <a:latin typeface="Arial Narrow" pitchFamily="34" charset="0"/>
                      </a:endParaRPr>
                    </a:p>
                    <a:p>
                      <a:pPr algn="ctr"/>
                      <a:r>
                        <a:rPr lang="en-US" sz="2000" dirty="0" smtClean="0">
                          <a:solidFill>
                            <a:schemeClr val="tx1"/>
                          </a:solidFill>
                          <a:latin typeface="Arial Narrow" pitchFamily="34" charset="0"/>
                        </a:rPr>
                        <a:t>Dismissed</a:t>
                      </a:r>
                      <a:r>
                        <a:rPr lang="en-US" sz="2000" baseline="0" dirty="0" smtClean="0">
                          <a:solidFill>
                            <a:schemeClr val="tx1"/>
                          </a:solidFill>
                          <a:latin typeface="Arial Narrow" pitchFamily="34" charset="0"/>
                        </a:rPr>
                        <a:t> – 8</a:t>
                      </a:r>
                    </a:p>
                    <a:p>
                      <a:pPr algn="ctr"/>
                      <a:r>
                        <a:rPr lang="en-US" sz="2000" baseline="0" dirty="0" smtClean="0">
                          <a:solidFill>
                            <a:schemeClr val="tx1"/>
                          </a:solidFill>
                          <a:latin typeface="Arial Narrow" pitchFamily="34" charset="0"/>
                        </a:rPr>
                        <a:t>AWOL – 4</a:t>
                      </a:r>
                    </a:p>
                    <a:p>
                      <a:pPr algn="ctr"/>
                      <a:r>
                        <a:rPr lang="en-US" sz="2000" baseline="0" dirty="0" smtClean="0">
                          <a:solidFill>
                            <a:schemeClr val="tx1"/>
                          </a:solidFill>
                          <a:latin typeface="Arial Narrow" pitchFamily="34" charset="0"/>
                        </a:rPr>
                        <a:t>Suspended – 1</a:t>
                      </a:r>
                    </a:p>
                    <a:p>
                      <a:pPr algn="ctr"/>
                      <a:r>
                        <a:rPr lang="en-US" sz="2000" baseline="0" dirty="0" smtClean="0">
                          <a:solidFill>
                            <a:schemeClr val="tx1"/>
                          </a:solidFill>
                          <a:latin typeface="Arial Narrow" pitchFamily="34" charset="0"/>
                        </a:rPr>
                        <a:t>NRF (PAIS) –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52002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1955832"/>
              </p:ext>
            </p:extLst>
          </p:nvPr>
        </p:nvGraphicFramePr>
        <p:xfrm>
          <a:off x="381000" y="1066800"/>
          <a:ext cx="8382000" cy="5295202"/>
        </p:xfrm>
        <a:graphic>
          <a:graphicData uri="http://schemas.openxmlformats.org/drawingml/2006/table">
            <a:tbl>
              <a:tblPr firstRow="1" bandRow="1">
                <a:tableStyleId>{5C22544A-7EE6-4342-B048-85BDC9FD1C3A}</a:tableStyleId>
              </a:tblPr>
              <a:tblGrid>
                <a:gridCol w="2692400"/>
                <a:gridCol w="2844800"/>
                <a:gridCol w="2844800"/>
              </a:tblGrid>
              <a:tr h="567058">
                <a:tc gridSpan="3">
                  <a:txBody>
                    <a:bodyPr/>
                    <a:lstStyle/>
                    <a:p>
                      <a:pPr algn="ctr"/>
                      <a:r>
                        <a:rPr lang="en-US" sz="2800" b="1" dirty="0" smtClean="0">
                          <a:solidFill>
                            <a:schemeClr val="tx1"/>
                          </a:solidFill>
                          <a:latin typeface="Arial Narrow" pitchFamily="34" charset="0"/>
                        </a:rPr>
                        <a:t>Personnel involved in drugs identified by the President</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dirty="0"/>
                    </a:p>
                  </a:txBody>
                  <a:tcPr/>
                </a:tc>
                <a:tc hMerge="1">
                  <a:txBody>
                    <a:bodyPr/>
                    <a:lstStyle/>
                    <a:p>
                      <a:endParaRPr lang="en-US" dirty="0"/>
                    </a:p>
                  </a:txBody>
                  <a:tcPr/>
                </a:tc>
              </a:tr>
              <a:tr h="1334197">
                <a:tc>
                  <a:txBody>
                    <a:bodyPr/>
                    <a:lstStyle/>
                    <a:p>
                      <a:pPr algn="ctr"/>
                      <a:r>
                        <a:rPr lang="en-US" sz="2800" b="1" dirty="0" smtClean="0">
                          <a:solidFill>
                            <a:schemeClr val="tx1"/>
                          </a:solidFill>
                          <a:latin typeface="Arial Narrow" pitchFamily="34" charset="0"/>
                        </a:rPr>
                        <a:t>Total of Personnel Identified</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800" b="1" dirty="0" smtClean="0">
                          <a:solidFill>
                            <a:schemeClr val="tx1"/>
                          </a:solidFill>
                          <a:latin typeface="Arial Narrow" pitchFamily="34" charset="0"/>
                        </a:rPr>
                        <a:t>With  Issued Orders to PHAU</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800" b="1" dirty="0" smtClean="0">
                          <a:solidFill>
                            <a:schemeClr val="tx1"/>
                          </a:solidFill>
                          <a:latin typeface="Arial Narrow" pitchFamily="34" charset="0"/>
                        </a:rPr>
                        <a:t>Personnel</a:t>
                      </a:r>
                      <a:r>
                        <a:rPr lang="en-US" sz="2800" b="1" baseline="0" dirty="0" smtClean="0">
                          <a:solidFill>
                            <a:schemeClr val="tx1"/>
                          </a:solidFill>
                          <a:latin typeface="Arial Narrow" pitchFamily="34" charset="0"/>
                        </a:rPr>
                        <a:t> Without Orders</a:t>
                      </a:r>
                      <a:endParaRPr lang="en-US" sz="2800" b="1" dirty="0">
                        <a:solidFill>
                          <a:schemeClr val="tx1"/>
                        </a:solidFill>
                        <a:latin typeface="Arial Narrow"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r>
              <a:tr h="3356544">
                <a:tc>
                  <a:txBody>
                    <a:bodyPr/>
                    <a:lstStyle/>
                    <a:p>
                      <a:pPr algn="ctr"/>
                      <a:endParaRPr lang="en-US" sz="2800" b="1" dirty="0" smtClean="0">
                        <a:solidFill>
                          <a:schemeClr val="tx1"/>
                        </a:solidFill>
                        <a:latin typeface="Arial Narrow" pitchFamily="34" charset="0"/>
                      </a:endParaRPr>
                    </a:p>
                    <a:p>
                      <a:pPr algn="ctr"/>
                      <a:r>
                        <a:rPr lang="en-US" sz="2800" b="1" dirty="0" smtClean="0">
                          <a:solidFill>
                            <a:schemeClr val="tx1"/>
                          </a:solidFill>
                          <a:latin typeface="Arial Narrow" pitchFamily="34" charset="0"/>
                        </a:rPr>
                        <a:t>70</a:t>
                      </a:r>
                      <a:endParaRPr lang="en-US" sz="2800" b="1" dirty="0">
                        <a:solidFill>
                          <a:schemeClr val="tx1"/>
                        </a:solidFill>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smtClean="0">
                        <a:solidFill>
                          <a:schemeClr val="tx1"/>
                        </a:solidFill>
                        <a:latin typeface="Arial Narrow" pitchFamily="34" charset="0"/>
                      </a:endParaRPr>
                    </a:p>
                    <a:p>
                      <a:pPr algn="ctr"/>
                      <a:r>
                        <a:rPr lang="en-US" sz="2800" b="1" dirty="0" smtClean="0">
                          <a:solidFill>
                            <a:schemeClr val="tx1"/>
                          </a:solidFill>
                          <a:latin typeface="Arial Narrow" pitchFamily="34" charset="0"/>
                        </a:rPr>
                        <a:t>42</a:t>
                      </a:r>
                      <a:endParaRPr lang="en-US" sz="2800" b="1" dirty="0">
                        <a:solidFill>
                          <a:schemeClr val="tx1"/>
                        </a:solidFill>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baseline="0" dirty="0" smtClean="0">
                        <a:solidFill>
                          <a:schemeClr val="tx1"/>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solidFill>
                            <a:schemeClr val="tx1"/>
                          </a:solidFill>
                          <a:latin typeface="Arial Narrow" pitchFamily="34" charset="0"/>
                        </a:rPr>
                        <a:t>Total – 28 </a:t>
                      </a:r>
                      <a:endParaRPr lang="en-US" sz="2800" b="1" dirty="0" smtClean="0">
                        <a:solidFill>
                          <a:schemeClr val="tx1"/>
                        </a:solidFill>
                        <a:latin typeface="Arial Narrow" pitchFamily="34" charset="0"/>
                      </a:endParaRPr>
                    </a:p>
                    <a:p>
                      <a:pPr algn="ctr"/>
                      <a:endParaRPr lang="en-US" sz="1600" dirty="0" smtClean="0">
                        <a:solidFill>
                          <a:schemeClr val="tx1"/>
                        </a:solidFill>
                        <a:latin typeface="Arial Narrow" pitchFamily="34" charset="0"/>
                      </a:endParaRPr>
                    </a:p>
                    <a:p>
                      <a:pPr algn="ctr"/>
                      <a:r>
                        <a:rPr lang="en-US" sz="2000" dirty="0" smtClean="0">
                          <a:solidFill>
                            <a:schemeClr val="tx1"/>
                          </a:solidFill>
                          <a:latin typeface="Arial Narrow" pitchFamily="34" charset="0"/>
                        </a:rPr>
                        <a:t>9 – Retired</a:t>
                      </a:r>
                    </a:p>
                    <a:p>
                      <a:pPr algn="ctr"/>
                      <a:r>
                        <a:rPr lang="en-US" sz="2000" dirty="0" smtClean="0">
                          <a:solidFill>
                            <a:schemeClr val="tx1"/>
                          </a:solidFill>
                          <a:latin typeface="Arial Narrow" pitchFamily="34" charset="0"/>
                        </a:rPr>
                        <a:t>13 – NFR (PAIS)</a:t>
                      </a:r>
                    </a:p>
                    <a:p>
                      <a:pPr algn="ctr"/>
                      <a:r>
                        <a:rPr lang="en-US" sz="2000" dirty="0" smtClean="0">
                          <a:solidFill>
                            <a:schemeClr val="tx1"/>
                          </a:solidFill>
                          <a:latin typeface="Arial Narrow" pitchFamily="34" charset="0"/>
                        </a:rPr>
                        <a:t>1</a:t>
                      </a:r>
                      <a:r>
                        <a:rPr lang="en-US" sz="2000" baseline="0" dirty="0" smtClean="0">
                          <a:solidFill>
                            <a:schemeClr val="tx1"/>
                          </a:solidFill>
                          <a:latin typeface="Arial Narrow" pitchFamily="34" charset="0"/>
                        </a:rPr>
                        <a:t> – AWOL </a:t>
                      </a:r>
                    </a:p>
                    <a:p>
                      <a:pPr algn="ctr"/>
                      <a:r>
                        <a:rPr lang="en-US" sz="2000" baseline="0" dirty="0" smtClean="0">
                          <a:solidFill>
                            <a:schemeClr val="tx1"/>
                          </a:solidFill>
                          <a:latin typeface="Arial Narrow" pitchFamily="34" charset="0"/>
                        </a:rPr>
                        <a:t>2 – Dismissed </a:t>
                      </a:r>
                    </a:p>
                    <a:p>
                      <a:pPr algn="ctr"/>
                      <a:r>
                        <a:rPr lang="en-US" sz="2000" dirty="0" smtClean="0">
                          <a:solidFill>
                            <a:schemeClr val="tx1"/>
                          </a:solidFill>
                          <a:latin typeface="Arial Narrow" pitchFamily="34" charset="0"/>
                        </a:rPr>
                        <a:t>1 – Double Entry</a:t>
                      </a:r>
                    </a:p>
                    <a:p>
                      <a:pPr algn="ctr"/>
                      <a:r>
                        <a:rPr lang="en-US" sz="2000" dirty="0" smtClean="0">
                          <a:solidFill>
                            <a:schemeClr val="tx1"/>
                          </a:solidFill>
                          <a:latin typeface="Arial Narrow" pitchFamily="34" charset="0"/>
                        </a:rPr>
                        <a:t>1</a:t>
                      </a:r>
                      <a:r>
                        <a:rPr lang="en-US" sz="2000" baseline="0" dirty="0" smtClean="0">
                          <a:solidFill>
                            <a:schemeClr val="tx1"/>
                          </a:solidFill>
                          <a:latin typeface="Arial Narrow" pitchFamily="34" charset="0"/>
                        </a:rPr>
                        <a:t> – PHAU (OSEC)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1">
            <a:hlinkClick r:id="rId2" action="ppaction://hlinksldjump"/>
          </p:cNvPr>
          <p:cNvSpPr txBox="1"/>
          <p:nvPr/>
        </p:nvSpPr>
        <p:spPr>
          <a:xfrm>
            <a:off x="0" y="0"/>
            <a:ext cx="9144000" cy="762000"/>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2400" b="1" dirty="0" smtClean="0">
                <a:solidFill>
                  <a:schemeClr val="bg1"/>
                </a:solidFill>
                <a:latin typeface="Arial Rounded MT Bold" pitchFamily="34" charset="0"/>
                <a:cs typeface="Tahoma" pitchFamily="34" charset="0"/>
              </a:rPr>
              <a:t>Transfer of Personnel</a:t>
            </a:r>
          </a:p>
        </p:txBody>
      </p:sp>
    </p:spTree>
    <p:extLst>
      <p:ext uri="{BB962C8B-B14F-4D97-AF65-F5344CB8AC3E}">
        <p14:creationId xmlns:p14="http://schemas.microsoft.com/office/powerpoint/2010/main" val="236449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p:cNvGraphicFramePr>
            <a:graphicFrameLocks noGrp="1"/>
          </p:cNvGraphicFramePr>
          <p:nvPr>
            <p:ph sz="quarter" idx="1"/>
          </p:nvPr>
        </p:nvGraphicFramePr>
        <p:xfrm>
          <a:off x="588963" y="808038"/>
          <a:ext cx="8229600" cy="5187950"/>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extBox 8"/>
          <p:cNvSpPr txBox="1">
            <a:spLocks noChangeArrowheads="1"/>
          </p:cNvSpPr>
          <p:nvPr/>
        </p:nvSpPr>
        <p:spPr bwMode="auto">
          <a:xfrm>
            <a:off x="609600" y="6457950"/>
            <a:ext cx="3810000" cy="277813"/>
          </a:xfrm>
          <a:prstGeom prst="rect">
            <a:avLst/>
          </a:prstGeom>
          <a:noFill/>
          <a:ln w="9525">
            <a:noFill/>
            <a:miter lim="800000"/>
            <a:headEnd/>
            <a:tailEnd/>
          </a:ln>
        </p:spPr>
        <p:txBody>
          <a:bodyPr anchor="ctr">
            <a:spAutoFit/>
          </a:bodyPr>
          <a:lstStyle/>
          <a:p>
            <a:r>
              <a:rPr lang="en-PH" sz="1200">
                <a:solidFill>
                  <a:srgbClr val="002060"/>
                </a:solidFill>
                <a:latin typeface="Calibri" pitchFamily="34" charset="0"/>
              </a:rPr>
              <a:t>Source: CRAC DIDM (Data Update: 8AM, 04 August 2016)</a:t>
            </a:r>
          </a:p>
        </p:txBody>
      </p:sp>
      <p:sp>
        <p:nvSpPr>
          <p:cNvPr id="4100" name="TextBox 11"/>
          <p:cNvSpPr txBox="1">
            <a:spLocks noChangeArrowheads="1"/>
          </p:cNvSpPr>
          <p:nvPr/>
        </p:nvSpPr>
        <p:spPr bwMode="auto">
          <a:xfrm>
            <a:off x="1995488" y="2308225"/>
            <a:ext cx="1219200" cy="368300"/>
          </a:xfrm>
          <a:prstGeom prst="rect">
            <a:avLst/>
          </a:prstGeom>
          <a:noFill/>
          <a:ln w="9525">
            <a:noFill/>
            <a:miter lim="800000"/>
            <a:headEnd/>
            <a:tailEnd/>
          </a:ln>
        </p:spPr>
        <p:txBody>
          <a:bodyPr anchor="ctr">
            <a:spAutoFit/>
          </a:bodyPr>
          <a:lstStyle/>
          <a:p>
            <a:pPr algn="ctr"/>
            <a:r>
              <a:rPr lang="en-US" b="1">
                <a:latin typeface="Arial Rounded MT Bold" pitchFamily="34" charset="0"/>
              </a:rPr>
              <a:t>483,936</a:t>
            </a:r>
          </a:p>
        </p:txBody>
      </p:sp>
      <p:sp>
        <p:nvSpPr>
          <p:cNvPr id="4101" name="TextBox 9"/>
          <p:cNvSpPr txBox="1">
            <a:spLocks noChangeArrowheads="1"/>
          </p:cNvSpPr>
          <p:nvPr/>
        </p:nvSpPr>
        <p:spPr bwMode="auto">
          <a:xfrm>
            <a:off x="3689350" y="5927725"/>
            <a:ext cx="1143000" cy="460375"/>
          </a:xfrm>
          <a:prstGeom prst="rect">
            <a:avLst/>
          </a:prstGeom>
          <a:noFill/>
          <a:ln w="9525">
            <a:noFill/>
            <a:miter lim="800000"/>
            <a:headEnd/>
            <a:tailEnd/>
          </a:ln>
        </p:spPr>
        <p:txBody>
          <a:bodyPr>
            <a:spAutoFit/>
          </a:bodyPr>
          <a:lstStyle/>
          <a:p>
            <a:pPr algn="ctr"/>
            <a:r>
              <a:rPr lang="en-US" sz="1200">
                <a:latin typeface="Calibri" pitchFamily="34" charset="0"/>
              </a:rPr>
              <a:t>-14% TCV</a:t>
            </a:r>
          </a:p>
          <a:p>
            <a:pPr algn="ctr"/>
            <a:r>
              <a:rPr lang="en-US" sz="1200">
                <a:latin typeface="Calibri" pitchFamily="34" charset="0"/>
              </a:rPr>
              <a:t>-25% Index</a:t>
            </a:r>
          </a:p>
        </p:txBody>
      </p:sp>
      <p:sp>
        <p:nvSpPr>
          <p:cNvPr id="4102" name="TextBox 13"/>
          <p:cNvSpPr txBox="1">
            <a:spLocks noChangeArrowheads="1"/>
          </p:cNvSpPr>
          <p:nvPr/>
        </p:nvSpPr>
        <p:spPr bwMode="auto">
          <a:xfrm>
            <a:off x="3744913" y="2725738"/>
            <a:ext cx="1169987" cy="369887"/>
          </a:xfrm>
          <a:prstGeom prst="rect">
            <a:avLst/>
          </a:prstGeom>
          <a:noFill/>
          <a:ln w="9525">
            <a:noFill/>
            <a:miter lim="800000"/>
            <a:headEnd/>
            <a:tailEnd/>
          </a:ln>
        </p:spPr>
        <p:txBody>
          <a:bodyPr anchor="ctr">
            <a:spAutoFit/>
          </a:bodyPr>
          <a:lstStyle/>
          <a:p>
            <a:pPr algn="ctr"/>
            <a:r>
              <a:rPr lang="en-US" b="1">
                <a:latin typeface="Arial Rounded MT Bold" pitchFamily="34" charset="0"/>
              </a:rPr>
              <a:t>416,000</a:t>
            </a:r>
          </a:p>
        </p:txBody>
      </p:sp>
      <p:sp>
        <p:nvSpPr>
          <p:cNvPr id="4103" name="TextBox 14"/>
          <p:cNvSpPr txBox="1">
            <a:spLocks noChangeArrowheads="1"/>
          </p:cNvSpPr>
          <p:nvPr/>
        </p:nvSpPr>
        <p:spPr bwMode="auto">
          <a:xfrm>
            <a:off x="5518150" y="2833688"/>
            <a:ext cx="1122363" cy="369887"/>
          </a:xfrm>
          <a:prstGeom prst="rect">
            <a:avLst/>
          </a:prstGeom>
          <a:noFill/>
          <a:ln w="9525">
            <a:noFill/>
            <a:miter lim="800000"/>
            <a:headEnd/>
            <a:tailEnd/>
          </a:ln>
        </p:spPr>
        <p:txBody>
          <a:bodyPr anchor="ctr">
            <a:spAutoFit/>
          </a:bodyPr>
          <a:lstStyle/>
          <a:p>
            <a:pPr algn="ctr"/>
            <a:r>
              <a:rPr lang="en-US" b="1">
                <a:latin typeface="Arial Rounded MT Bold" pitchFamily="34" charset="0"/>
              </a:rPr>
              <a:t>397,882</a:t>
            </a:r>
          </a:p>
        </p:txBody>
      </p:sp>
      <p:sp>
        <p:nvSpPr>
          <p:cNvPr id="4104" name="TextBox 15"/>
          <p:cNvSpPr txBox="1">
            <a:spLocks noChangeArrowheads="1"/>
          </p:cNvSpPr>
          <p:nvPr/>
        </p:nvSpPr>
        <p:spPr bwMode="auto">
          <a:xfrm>
            <a:off x="7173913" y="3081338"/>
            <a:ext cx="1143000" cy="369887"/>
          </a:xfrm>
          <a:prstGeom prst="rect">
            <a:avLst/>
          </a:prstGeom>
          <a:noFill/>
          <a:ln w="9525">
            <a:noFill/>
            <a:miter lim="800000"/>
            <a:headEnd/>
            <a:tailEnd/>
          </a:ln>
        </p:spPr>
        <p:txBody>
          <a:bodyPr anchor="ctr">
            <a:spAutoFit/>
          </a:bodyPr>
          <a:lstStyle/>
          <a:p>
            <a:pPr algn="ctr"/>
            <a:r>
              <a:rPr lang="en-US" b="1">
                <a:latin typeface="Arial Rounded MT Bold" pitchFamily="34" charset="0"/>
              </a:rPr>
              <a:t>342,227</a:t>
            </a:r>
          </a:p>
        </p:txBody>
      </p:sp>
      <p:sp>
        <p:nvSpPr>
          <p:cNvPr id="4105" name="TextBox 16"/>
          <p:cNvSpPr txBox="1">
            <a:spLocks noChangeArrowheads="1"/>
          </p:cNvSpPr>
          <p:nvPr/>
        </p:nvSpPr>
        <p:spPr bwMode="auto">
          <a:xfrm>
            <a:off x="5416550" y="5911850"/>
            <a:ext cx="1143000" cy="460375"/>
          </a:xfrm>
          <a:prstGeom prst="rect">
            <a:avLst/>
          </a:prstGeom>
          <a:noFill/>
          <a:ln w="9525">
            <a:noFill/>
            <a:miter lim="800000"/>
            <a:headEnd/>
            <a:tailEnd/>
          </a:ln>
        </p:spPr>
        <p:txBody>
          <a:bodyPr>
            <a:spAutoFit/>
          </a:bodyPr>
          <a:lstStyle/>
          <a:p>
            <a:pPr algn="ctr"/>
            <a:r>
              <a:rPr lang="en-US" sz="1200">
                <a:latin typeface="Calibri" pitchFamily="34" charset="0"/>
              </a:rPr>
              <a:t>-4% TCV</a:t>
            </a:r>
          </a:p>
          <a:p>
            <a:pPr algn="ctr"/>
            <a:r>
              <a:rPr lang="en-US" sz="1200">
                <a:latin typeface="Calibri" pitchFamily="34" charset="0"/>
              </a:rPr>
              <a:t>-22% Index</a:t>
            </a:r>
          </a:p>
        </p:txBody>
      </p:sp>
      <p:sp>
        <p:nvSpPr>
          <p:cNvPr id="4106" name="TextBox 17"/>
          <p:cNvSpPr txBox="1">
            <a:spLocks noChangeArrowheads="1"/>
          </p:cNvSpPr>
          <p:nvPr/>
        </p:nvSpPr>
        <p:spPr bwMode="auto">
          <a:xfrm>
            <a:off x="7204075" y="5891213"/>
            <a:ext cx="1143000" cy="460375"/>
          </a:xfrm>
          <a:prstGeom prst="rect">
            <a:avLst/>
          </a:prstGeom>
          <a:noFill/>
          <a:ln w="9525">
            <a:noFill/>
            <a:miter lim="800000"/>
            <a:headEnd/>
            <a:tailEnd/>
          </a:ln>
        </p:spPr>
        <p:txBody>
          <a:bodyPr>
            <a:spAutoFit/>
          </a:bodyPr>
          <a:lstStyle/>
          <a:p>
            <a:pPr algn="ctr"/>
            <a:r>
              <a:rPr lang="en-US" sz="1200">
                <a:latin typeface="Calibri" pitchFamily="34" charset="0"/>
              </a:rPr>
              <a:t>-14% TCV</a:t>
            </a:r>
          </a:p>
          <a:p>
            <a:pPr algn="ctr"/>
            <a:r>
              <a:rPr lang="en-US" sz="1200">
                <a:latin typeface="Calibri" pitchFamily="34" charset="0"/>
              </a:rPr>
              <a:t>-30% Index </a:t>
            </a:r>
          </a:p>
        </p:txBody>
      </p:sp>
      <p:sp>
        <p:nvSpPr>
          <p:cNvPr id="19" name="Rectangle 18"/>
          <p:cNvSpPr/>
          <p:nvPr/>
        </p:nvSpPr>
        <p:spPr>
          <a:xfrm>
            <a:off x="246063" y="134938"/>
            <a:ext cx="8686800" cy="6270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Crime Volume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438400"/>
            <a:ext cx="8686800" cy="1828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80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8000" b="1" dirty="0" smtClean="0">
                <a:latin typeface="Arial Rounded MT Bold" pitchFamily="34" charset="0"/>
              </a:rPr>
              <a:t>Best Practices</a:t>
            </a:r>
            <a:endParaRPr lang="fil-PH" sz="8000" b="1" dirty="0">
              <a:latin typeface="Arial Rounded MT Bold" pitchFamily="34" charset="0"/>
            </a:endParaRPr>
          </a:p>
          <a:p>
            <a:pPr algn="ctr" fontAlgn="auto">
              <a:spcBef>
                <a:spcPts val="0"/>
              </a:spcBef>
              <a:spcAft>
                <a:spcPts val="0"/>
              </a:spcAft>
              <a:defRPr/>
            </a:pPr>
            <a:endParaRPr lang="en-US" sz="8000" b="1" dirty="0">
              <a:solidFill>
                <a:schemeClr val="bg1"/>
              </a:solidFill>
              <a:latin typeface="Arial Rounded MT Bold"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686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smtClean="0">
                <a:latin typeface="Arial Rounded MT Bold" pitchFamily="34" charset="0"/>
              </a:rPr>
              <a:t>Best Practices</a:t>
            </a:r>
            <a:endParaRPr lang="fil-PH" sz="3200" b="1" dirty="0">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744479731"/>
              </p:ext>
            </p:extLst>
          </p:nvPr>
        </p:nvGraphicFramePr>
        <p:xfrm>
          <a:off x="228599" y="1066801"/>
          <a:ext cx="5029203" cy="5830373"/>
        </p:xfrm>
        <a:graphic>
          <a:graphicData uri="http://schemas.openxmlformats.org/drawingml/2006/table">
            <a:tbl>
              <a:tblPr firstRow="1" bandRow="1">
                <a:tableStyleId>{5C22544A-7EE6-4342-B048-85BDC9FD1C3A}</a:tableStyleId>
              </a:tblPr>
              <a:tblGrid>
                <a:gridCol w="1254356"/>
                <a:gridCol w="220296"/>
                <a:gridCol w="3554551"/>
              </a:tblGrid>
              <a:tr h="708722">
                <a:tc>
                  <a:txBody>
                    <a:bodyPr/>
                    <a:lstStyle/>
                    <a:p>
                      <a:r>
                        <a:rPr lang="en-US" sz="1800" b="1" dirty="0" smtClean="0">
                          <a:solidFill>
                            <a:schemeClr val="tx1"/>
                          </a:solidFill>
                          <a:latin typeface="Arial" pitchFamily="34" charset="0"/>
                          <a:cs typeface="Arial" pitchFamily="34" charset="0"/>
                        </a:rPr>
                        <a:t>PRO 1</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smtClean="0">
                          <a:solidFill>
                            <a:schemeClr val="tx1"/>
                          </a:solidFill>
                          <a:latin typeface="Arial" pitchFamily="34" charset="0"/>
                          <a:cs typeface="Arial" pitchFamily="34" charset="0"/>
                        </a:rPr>
                        <a:t>Regional Inter Agency</a:t>
                      </a:r>
                      <a:r>
                        <a:rPr lang="en-US" sz="1800" b="0" baseline="0" dirty="0" smtClean="0">
                          <a:solidFill>
                            <a:schemeClr val="tx1"/>
                          </a:solidFill>
                          <a:latin typeface="Arial" pitchFamily="34" charset="0"/>
                          <a:cs typeface="Arial" pitchFamily="34" charset="0"/>
                        </a:rPr>
                        <a:t> Committee on Illegal Drugs</a:t>
                      </a:r>
                    </a:p>
                  </a:txBody>
                  <a:tcPr>
                    <a:solidFill>
                      <a:schemeClr val="bg1"/>
                    </a:solidFill>
                  </a:tcPr>
                </a:tc>
              </a:tr>
              <a:tr h="358947">
                <a:tc>
                  <a:txBody>
                    <a:bodyPr/>
                    <a:lstStyle/>
                    <a:p>
                      <a:r>
                        <a:rPr lang="en-US" sz="1800" b="1" dirty="0" smtClean="0">
                          <a:solidFill>
                            <a:schemeClr val="tx1"/>
                          </a:solidFill>
                          <a:latin typeface="Arial" pitchFamily="34" charset="0"/>
                          <a:cs typeface="Arial" pitchFamily="34" charset="0"/>
                        </a:rPr>
                        <a:t>PRO 3</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baseline="0" dirty="0" smtClean="0">
                          <a:solidFill>
                            <a:schemeClr val="tx1"/>
                          </a:solidFill>
                          <a:latin typeface="Arial" pitchFamily="34" charset="0"/>
                          <a:cs typeface="Arial" pitchFamily="34" charset="0"/>
                        </a:rPr>
                        <a:t>Shame Campaign Rallies</a:t>
                      </a:r>
                    </a:p>
                  </a:txBody>
                  <a:tcPr>
                    <a:solidFill>
                      <a:schemeClr val="bg1"/>
                    </a:solidFill>
                  </a:tcPr>
                </a:tc>
              </a:tr>
              <a:tr h="358947">
                <a:tc>
                  <a:txBody>
                    <a:bodyPr/>
                    <a:lstStyle/>
                    <a:p>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baseline="0" dirty="0" err="1" smtClean="0">
                          <a:solidFill>
                            <a:schemeClr val="tx1"/>
                          </a:solidFill>
                          <a:latin typeface="Arial" pitchFamily="34" charset="0"/>
                          <a:cs typeface="Arial" pitchFamily="34" charset="0"/>
                        </a:rPr>
                        <a:t>Balik</a:t>
                      </a:r>
                      <a:r>
                        <a:rPr lang="en-US" sz="1800" b="0" baseline="0" dirty="0" smtClean="0">
                          <a:solidFill>
                            <a:schemeClr val="tx1"/>
                          </a:solidFill>
                          <a:latin typeface="Arial" pitchFamily="34" charset="0"/>
                          <a:cs typeface="Arial" pitchFamily="34" charset="0"/>
                        </a:rPr>
                        <a:t> </a:t>
                      </a:r>
                      <a:r>
                        <a:rPr lang="en-US" sz="1800" b="0" baseline="0" dirty="0" err="1" smtClean="0">
                          <a:solidFill>
                            <a:schemeClr val="tx1"/>
                          </a:solidFill>
                          <a:latin typeface="Arial" pitchFamily="34" charset="0"/>
                          <a:cs typeface="Arial" pitchFamily="34" charset="0"/>
                        </a:rPr>
                        <a:t>Loob</a:t>
                      </a:r>
                      <a:r>
                        <a:rPr lang="en-US" sz="1800" b="0" baseline="0" dirty="0" smtClean="0">
                          <a:solidFill>
                            <a:schemeClr val="tx1"/>
                          </a:solidFill>
                          <a:latin typeface="Arial" pitchFamily="34" charset="0"/>
                          <a:cs typeface="Arial" pitchFamily="34" charset="0"/>
                        </a:rPr>
                        <a:t> Program</a:t>
                      </a:r>
                    </a:p>
                  </a:txBody>
                  <a:tcPr>
                    <a:solidFill>
                      <a:schemeClr val="bg1"/>
                    </a:solidFill>
                  </a:tcPr>
                </a:tc>
              </a:tr>
              <a:tr h="425233">
                <a:tc>
                  <a:txBody>
                    <a:bodyPr/>
                    <a:lstStyle/>
                    <a:p>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baseline="0" dirty="0" smtClean="0">
                          <a:solidFill>
                            <a:schemeClr val="tx1"/>
                          </a:solidFill>
                          <a:latin typeface="Arial" pitchFamily="34" charset="0"/>
                          <a:cs typeface="Arial" pitchFamily="34" charset="0"/>
                        </a:rPr>
                        <a:t>Organization of </a:t>
                      </a:r>
                      <a:r>
                        <a:rPr lang="en-US" sz="1800" b="0" baseline="0" dirty="0" err="1" smtClean="0">
                          <a:solidFill>
                            <a:schemeClr val="tx1"/>
                          </a:solidFill>
                          <a:latin typeface="Arial" pitchFamily="34" charset="0"/>
                          <a:cs typeface="Arial" pitchFamily="34" charset="0"/>
                        </a:rPr>
                        <a:t>Convenors</a:t>
                      </a:r>
                      <a:endParaRPr lang="en-US" sz="1800" b="0" baseline="0" dirty="0" smtClean="0">
                        <a:solidFill>
                          <a:schemeClr val="tx1"/>
                        </a:solidFill>
                        <a:latin typeface="Arial" pitchFamily="34" charset="0"/>
                        <a:cs typeface="Arial" pitchFamily="34" charset="0"/>
                      </a:endParaRPr>
                    </a:p>
                  </a:txBody>
                  <a:tcPr>
                    <a:solidFill>
                      <a:schemeClr val="bg1"/>
                    </a:solidFill>
                  </a:tcPr>
                </a:tc>
              </a:tr>
              <a:tr h="628158">
                <a:tc>
                  <a:txBody>
                    <a:bodyPr/>
                    <a:lstStyle/>
                    <a:p>
                      <a:r>
                        <a:rPr lang="en-US" sz="1800" b="1" dirty="0" smtClean="0">
                          <a:solidFill>
                            <a:schemeClr val="tx1"/>
                          </a:solidFill>
                          <a:latin typeface="Arial" pitchFamily="34" charset="0"/>
                          <a:cs typeface="Arial" pitchFamily="34" charset="0"/>
                        </a:rPr>
                        <a:t>PRO 4A</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itchFamily="34" charset="0"/>
                          <a:cs typeface="Arial" pitchFamily="34" charset="0"/>
                        </a:rPr>
                        <a:t>Rehab Center</a:t>
                      </a:r>
                      <a:r>
                        <a:rPr lang="en-US" sz="1800" b="0" baseline="0" dirty="0" smtClean="0">
                          <a:solidFill>
                            <a:schemeClr val="tx1"/>
                          </a:solidFill>
                          <a:latin typeface="Arial" pitchFamily="34" charset="0"/>
                          <a:cs typeface="Arial" pitchFamily="34" charset="0"/>
                        </a:rPr>
                        <a:t> in Sta. Rosa, Laguna</a:t>
                      </a:r>
                      <a:endParaRPr lang="en-US" sz="1800" b="0" dirty="0" smtClean="0">
                        <a:solidFill>
                          <a:schemeClr val="tx1"/>
                        </a:solidFill>
                        <a:latin typeface="Arial" pitchFamily="34" charset="0"/>
                        <a:cs typeface="Arial" pitchFamily="34" charset="0"/>
                      </a:endParaRPr>
                    </a:p>
                  </a:txBody>
                  <a:tcPr>
                    <a:solidFill>
                      <a:schemeClr val="bg1"/>
                    </a:solidFill>
                  </a:tcPr>
                </a:tc>
              </a:tr>
              <a:tr h="496108">
                <a:tc>
                  <a:txBody>
                    <a:bodyPr/>
                    <a:lstStyle/>
                    <a:p>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err="1" smtClean="0">
                          <a:solidFill>
                            <a:schemeClr val="tx1"/>
                          </a:solidFill>
                          <a:latin typeface="Arial" pitchFamily="34" charset="0"/>
                          <a:cs typeface="Arial" pitchFamily="34" charset="0"/>
                        </a:rPr>
                        <a:t>Kapit</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Bahay</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ko</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Bantay</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Ko</a:t>
                      </a:r>
                      <a:endParaRPr lang="en-US" sz="1800" b="0" dirty="0">
                        <a:solidFill>
                          <a:schemeClr val="tx1"/>
                        </a:solidFill>
                        <a:latin typeface="Arial" pitchFamily="34" charset="0"/>
                        <a:cs typeface="Arial" pitchFamily="34" charset="0"/>
                      </a:endParaRPr>
                    </a:p>
                  </a:txBody>
                  <a:tcPr>
                    <a:solidFill>
                      <a:schemeClr val="bg1"/>
                    </a:solidFill>
                  </a:tcPr>
                </a:tc>
              </a:tr>
              <a:tr h="358947">
                <a:tc>
                  <a:txBody>
                    <a:bodyPr/>
                    <a:lstStyle/>
                    <a:p>
                      <a:r>
                        <a:rPr lang="en-US" sz="1800" b="1" dirty="0" smtClean="0">
                          <a:solidFill>
                            <a:schemeClr val="tx1"/>
                          </a:solidFill>
                          <a:latin typeface="Arial" pitchFamily="34" charset="0"/>
                          <a:cs typeface="Arial" pitchFamily="34" charset="0"/>
                        </a:rPr>
                        <a:t>PRO 7</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smtClean="0">
                          <a:solidFill>
                            <a:schemeClr val="tx1"/>
                          </a:solidFill>
                          <a:latin typeface="Arial" pitchFamily="34" charset="0"/>
                          <a:cs typeface="Arial" pitchFamily="34" charset="0"/>
                        </a:rPr>
                        <a:t>Project Flash</a:t>
                      </a:r>
                      <a:endParaRPr lang="en-US" sz="1800" b="0" dirty="0">
                        <a:solidFill>
                          <a:schemeClr val="tx1"/>
                        </a:solidFill>
                        <a:latin typeface="Arial" pitchFamily="34" charset="0"/>
                        <a:cs typeface="Arial" pitchFamily="34" charset="0"/>
                      </a:endParaRPr>
                    </a:p>
                  </a:txBody>
                  <a:tcPr>
                    <a:solidFill>
                      <a:schemeClr val="bg1"/>
                    </a:solidFill>
                  </a:tcPr>
                </a:tc>
              </a:tr>
              <a:tr h="358947">
                <a:tc>
                  <a:txBody>
                    <a:bodyPr/>
                    <a:lstStyle/>
                    <a:p>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err="1" smtClean="0">
                          <a:solidFill>
                            <a:schemeClr val="tx1"/>
                          </a:solidFill>
                          <a:latin typeface="Arial" pitchFamily="34" charset="0"/>
                          <a:cs typeface="Arial" pitchFamily="34" charset="0"/>
                        </a:rPr>
                        <a:t>Harana</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Laban</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sa</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Droga</a:t>
                      </a:r>
                      <a:endParaRPr lang="en-US" sz="1800" b="0" dirty="0">
                        <a:solidFill>
                          <a:schemeClr val="tx1"/>
                        </a:solidFill>
                        <a:latin typeface="Arial" pitchFamily="34" charset="0"/>
                        <a:cs typeface="Arial" pitchFamily="34" charset="0"/>
                      </a:endParaRPr>
                    </a:p>
                  </a:txBody>
                  <a:tcPr>
                    <a:solidFill>
                      <a:schemeClr val="bg1"/>
                    </a:solidFill>
                  </a:tcPr>
                </a:tc>
              </a:tr>
              <a:tr h="666201">
                <a:tc>
                  <a:txBody>
                    <a:bodyPr/>
                    <a:lstStyle/>
                    <a:p>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err="1" smtClean="0">
                          <a:solidFill>
                            <a:schemeClr val="tx1"/>
                          </a:solidFill>
                          <a:latin typeface="Arial" pitchFamily="34" charset="0"/>
                          <a:cs typeface="Arial" pitchFamily="34" charset="0"/>
                        </a:rPr>
                        <a:t>Libreng</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Sakay</a:t>
                      </a:r>
                      <a:r>
                        <a:rPr lang="en-US" sz="1800" b="0" dirty="0" smtClean="0">
                          <a:solidFill>
                            <a:schemeClr val="tx1"/>
                          </a:solidFill>
                          <a:latin typeface="Arial" pitchFamily="34" charset="0"/>
                          <a:cs typeface="Arial" pitchFamily="34" charset="0"/>
                        </a:rPr>
                        <a:t> : Free Funeral Ride Against Illegal Drugs </a:t>
                      </a:r>
                      <a:endParaRPr lang="en-US" sz="1800" b="0" dirty="0">
                        <a:solidFill>
                          <a:schemeClr val="tx1"/>
                        </a:solidFill>
                        <a:latin typeface="Arial" pitchFamily="34" charset="0"/>
                        <a:cs typeface="Arial" pitchFamily="34" charset="0"/>
                      </a:endParaRPr>
                    </a:p>
                  </a:txBody>
                  <a:tcPr>
                    <a:solidFill>
                      <a:schemeClr val="bg1"/>
                    </a:solidFill>
                  </a:tcPr>
                </a:tc>
              </a:tr>
              <a:tr h="425234">
                <a:tc>
                  <a:txBody>
                    <a:bodyPr/>
                    <a:lstStyle/>
                    <a:p>
                      <a:r>
                        <a:rPr lang="en-US" sz="1800" b="1" dirty="0" smtClean="0">
                          <a:solidFill>
                            <a:schemeClr val="tx1"/>
                          </a:solidFill>
                          <a:latin typeface="Arial" pitchFamily="34" charset="0"/>
                          <a:cs typeface="Arial" pitchFamily="34" charset="0"/>
                        </a:rPr>
                        <a:t>PRO 8</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US" sz="1800" b="0" dirty="0" smtClean="0">
                          <a:solidFill>
                            <a:schemeClr val="tx1"/>
                          </a:solidFill>
                          <a:latin typeface="Arial" pitchFamily="34" charset="0"/>
                          <a:cs typeface="Arial" pitchFamily="34" charset="0"/>
                        </a:rPr>
                        <a:t>Pasay Loa</a:t>
                      </a:r>
                      <a:r>
                        <a:rPr lang="en-US" sz="1800" b="0" baseline="0" dirty="0" smtClean="0">
                          <a:solidFill>
                            <a:schemeClr val="tx1"/>
                          </a:solidFill>
                          <a:latin typeface="Arial" pitchFamily="34" charset="0"/>
                          <a:cs typeface="Arial" pitchFamily="34" charset="0"/>
                        </a:rPr>
                        <a:t> </a:t>
                      </a:r>
                      <a:r>
                        <a:rPr lang="en-US" sz="1800" b="0" baseline="0" dirty="0" err="1" smtClean="0">
                          <a:solidFill>
                            <a:schemeClr val="tx1"/>
                          </a:solidFill>
                          <a:latin typeface="Arial" pitchFamily="34" charset="0"/>
                          <a:cs typeface="Arial" pitchFamily="34" charset="0"/>
                        </a:rPr>
                        <a:t>Ako</a:t>
                      </a:r>
                      <a:endParaRPr lang="en-US" sz="1800" b="0" dirty="0">
                        <a:solidFill>
                          <a:schemeClr val="tx1"/>
                        </a:solidFill>
                        <a:latin typeface="Arial" pitchFamily="34" charset="0"/>
                        <a:cs typeface="Arial" pitchFamily="34" charset="0"/>
                      </a:endParaRPr>
                    </a:p>
                  </a:txBody>
                  <a:tcPr>
                    <a:solidFill>
                      <a:schemeClr val="bg1"/>
                    </a:solidFill>
                  </a:tcPr>
                </a:tc>
              </a:tr>
              <a:tr h="1005755">
                <a:tc>
                  <a:txBody>
                    <a:bodyPr/>
                    <a:lstStyle/>
                    <a:p>
                      <a:r>
                        <a:rPr lang="en-US" sz="1800" b="1" dirty="0" smtClean="0">
                          <a:solidFill>
                            <a:schemeClr val="tx1"/>
                          </a:solidFill>
                          <a:latin typeface="Arial" pitchFamily="34" charset="0"/>
                          <a:cs typeface="Arial" pitchFamily="34" charset="0"/>
                        </a:rPr>
                        <a:t>PRO 12</a:t>
                      </a:r>
                      <a:endParaRPr lang="en-US" sz="1800" b="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b="0" dirty="0" smtClean="0">
                          <a:solidFill>
                            <a:schemeClr val="tx1"/>
                          </a:solidFill>
                          <a:latin typeface="Arial" pitchFamily="34" charset="0"/>
                          <a:cs typeface="Arial" pitchFamily="34" charset="0"/>
                        </a:rPr>
                        <a:t>-</a:t>
                      </a:r>
                      <a:endParaRPr lang="en-US" sz="1800" b="0" dirty="0">
                        <a:solidFill>
                          <a:schemeClr val="tx1"/>
                        </a:solidFill>
                        <a:latin typeface="Arial" pitchFamily="34" charset="0"/>
                        <a:cs typeface="Arial" pitchFamily="34" charset="0"/>
                      </a:endParaRPr>
                    </a:p>
                  </a:txBody>
                  <a:tcPr>
                    <a:solidFill>
                      <a:schemeClr val="bg1"/>
                    </a:solidFill>
                  </a:tcPr>
                </a:tc>
                <a:tc>
                  <a:txBody>
                    <a:bodyPr/>
                    <a:lstStyle/>
                    <a:p>
                      <a:r>
                        <a:rPr lang="en-PH" sz="1800" b="0" dirty="0" smtClean="0">
                          <a:solidFill>
                            <a:schemeClr val="tx1"/>
                          </a:solidFill>
                          <a:latin typeface="Arial" pitchFamily="34" charset="0"/>
                          <a:ea typeface="Calibri" panose="020F0502020204030204" pitchFamily="34" charset="0"/>
                          <a:cs typeface="Arial" pitchFamily="34" charset="0"/>
                        </a:rPr>
                        <a:t>“BALIK PAG-ASA” - Program for Surfacing Drug Personalities</a:t>
                      </a:r>
                    </a:p>
                  </a:txBody>
                  <a:tcPr>
                    <a:solidFill>
                      <a:schemeClr val="bg1"/>
                    </a:solidFill>
                  </a:tcPr>
                </a:tc>
              </a:tr>
            </a:tbl>
          </a:graphicData>
        </a:graphic>
      </p:graphicFrame>
      <p:pic>
        <p:nvPicPr>
          <p:cNvPr id="9" name="Picture 8" descr="F:\balik pag asa\img556.jpg"/>
          <p:cNvPicPr/>
          <p:nvPr/>
        </p:nvPicPr>
        <p:blipFill rotWithShape="1">
          <a:blip r:embed="rId2" cstate="print">
            <a:extLst>
              <a:ext uri="{28A0092B-C50C-407E-A947-70E740481C1C}">
                <a14:useLocalDpi xmlns:a14="http://schemas.microsoft.com/office/drawing/2010/main" val="0"/>
              </a:ext>
            </a:extLst>
          </a:blip>
          <a:srcRect l="10941" b="19136"/>
          <a:stretch/>
        </p:blipFill>
        <p:spPr bwMode="auto">
          <a:xfrm>
            <a:off x="5435582" y="4817517"/>
            <a:ext cx="1727217" cy="1635710"/>
          </a:xfrm>
          <a:prstGeom prst="rect">
            <a:avLst/>
          </a:prstGeom>
          <a:noFill/>
          <a:ln>
            <a:noFill/>
          </a:ln>
          <a:extLst>
            <a:ext uri="{53640926-AAD7-44D8-BBD7-CCE9431645EC}">
              <a14:shadowObscured xmlns:a14="http://schemas.microsoft.com/office/drawing/2010/main"/>
            </a:ext>
          </a:extLst>
        </p:spPr>
      </p:pic>
      <p:pic>
        <p:nvPicPr>
          <p:cNvPr id="10" name="Picture 9" descr="F:\balik pag asa\img553.jpg"/>
          <p:cNvPicPr/>
          <p:nvPr/>
        </p:nvPicPr>
        <p:blipFill rotWithShape="1">
          <a:blip r:embed="rId3" cstate="print">
            <a:extLst>
              <a:ext uri="{28A0092B-C50C-407E-A947-70E740481C1C}">
                <a14:useLocalDpi xmlns:a14="http://schemas.microsoft.com/office/drawing/2010/main" val="0"/>
              </a:ext>
            </a:extLst>
          </a:blip>
          <a:srcRect l="3265" t="14676" r="2908" b="47496"/>
          <a:stretch/>
        </p:blipFill>
        <p:spPr bwMode="auto">
          <a:xfrm>
            <a:off x="7239000" y="4770219"/>
            <a:ext cx="1828800" cy="1735683"/>
          </a:xfrm>
          <a:prstGeom prst="rect">
            <a:avLst/>
          </a:prstGeom>
          <a:noFill/>
          <a:ln>
            <a:noFill/>
          </a:ln>
          <a:extLst>
            <a:ext uri="{53640926-AAD7-44D8-BBD7-CCE9431645EC}">
              <a14:shadowObscured xmlns:a14="http://schemas.microsoft.com/office/drawing/2010/main"/>
            </a:ext>
          </a:extLst>
        </p:spPr>
      </p:pic>
      <p:pic>
        <p:nvPicPr>
          <p:cNvPr id="12" name="Picture 5" descr="F:\PRO7 NHQ Command Conference 08.16.16\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l="16958" t="15725" r="23126"/>
          <a:stretch>
            <a:fillRect/>
          </a:stretch>
        </p:blipFill>
        <p:spPr bwMode="auto">
          <a:xfrm>
            <a:off x="7238999" y="3078480"/>
            <a:ext cx="1828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3-fileserver\les\DOUBLE BARREL\PRO7 NHQ Command Conference 08.16.16\Hearse.jpg"/>
          <p:cNvPicPr>
            <a:picLocks noChangeAspect="1" noChangeArrowheads="1"/>
          </p:cNvPicPr>
          <p:nvPr/>
        </p:nvPicPr>
        <p:blipFill>
          <a:blip r:embed="rId5" cstate="print">
            <a:extLst>
              <a:ext uri="{28A0092B-C50C-407E-A947-70E740481C1C}">
                <a14:useLocalDpi xmlns:a14="http://schemas.microsoft.com/office/drawing/2010/main" val="0"/>
              </a:ext>
            </a:extLst>
          </a:blip>
          <a:srcRect l="11021" r="15502"/>
          <a:stretch>
            <a:fillRect/>
          </a:stretch>
        </p:blipFill>
        <p:spPr bwMode="auto">
          <a:xfrm>
            <a:off x="5486399" y="3078480"/>
            <a:ext cx="1605936" cy="149352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14" name="Picture 3" descr="C:\Users\R5\Desktop\DARE PHOTO\13938334_321374254866215_4293313446281635905_n.jpg"/>
          <p:cNvPicPr>
            <a:picLocks noChangeAspect="1" noChangeArrowheads="1"/>
          </p:cNvPicPr>
          <p:nvPr/>
        </p:nvPicPr>
        <p:blipFill>
          <a:blip r:embed="rId6" cstate="print"/>
          <a:srcRect/>
          <a:stretch>
            <a:fillRect/>
          </a:stretch>
        </p:blipFill>
        <p:spPr bwMode="auto">
          <a:xfrm>
            <a:off x="5486399" y="1052040"/>
            <a:ext cx="3505200" cy="1843693"/>
          </a:xfrm>
          <a:prstGeom prst="rect">
            <a:avLst/>
          </a:prstGeom>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560" y="196334"/>
            <a:ext cx="6761704" cy="369332"/>
          </a:xfrm>
          <a:prstGeom prst="rect">
            <a:avLst/>
          </a:prstGeom>
          <a:noFill/>
        </p:spPr>
        <p:txBody>
          <a:bodyPr wrap="square" rtlCol="0">
            <a:spAutoFit/>
          </a:bodyPr>
          <a:lstStyle/>
          <a:p>
            <a:pPr algn="ctr"/>
            <a:r>
              <a:rPr lang="en-US" b="1" dirty="0" smtClean="0"/>
              <a:t>PNP’s Synchronized Communication for “Project: Double Barrel”</a:t>
            </a:r>
            <a:endParaRPr lang="en-US" b="1" dirty="0"/>
          </a:p>
        </p:txBody>
      </p:sp>
      <p:cxnSp>
        <p:nvCxnSpPr>
          <p:cNvPr id="139" name="Straight Connector 138"/>
          <p:cNvCxnSpPr/>
          <p:nvPr/>
        </p:nvCxnSpPr>
        <p:spPr>
          <a:xfrm>
            <a:off x="1805419" y="3414370"/>
            <a:ext cx="24060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36272" y="381000"/>
            <a:ext cx="45745"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038780" y="2194871"/>
            <a:ext cx="676220" cy="585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 name="Oval 1"/>
          <p:cNvSpPr/>
          <p:nvPr/>
        </p:nvSpPr>
        <p:spPr>
          <a:xfrm>
            <a:off x="2338542" y="2635344"/>
            <a:ext cx="1351951" cy="13351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PNP</a:t>
            </a:r>
            <a:endParaRPr lang="en-US" dirty="0">
              <a:solidFill>
                <a:sysClr val="windowText" lastClr="000000"/>
              </a:solidFill>
            </a:endParaRPr>
          </a:p>
        </p:txBody>
      </p:sp>
      <p:grpSp>
        <p:nvGrpSpPr>
          <p:cNvPr id="3" name="Group 152"/>
          <p:cNvGrpSpPr/>
          <p:nvPr/>
        </p:nvGrpSpPr>
        <p:grpSpPr>
          <a:xfrm>
            <a:off x="5087222" y="3783753"/>
            <a:ext cx="641955" cy="585625"/>
            <a:chOff x="4114799" y="4062575"/>
            <a:chExt cx="641955" cy="585625"/>
          </a:xfrm>
        </p:grpSpPr>
        <p:sp>
          <p:nvSpPr>
            <p:cNvPr id="53" name="Oval 52"/>
            <p:cNvSpPr/>
            <p:nvPr/>
          </p:nvSpPr>
          <p:spPr>
            <a:xfrm>
              <a:off x="4114799" y="4062575"/>
              <a:ext cx="618157" cy="58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89" name="TextBox 88"/>
            <p:cNvSpPr txBox="1"/>
            <p:nvPr/>
          </p:nvSpPr>
          <p:spPr>
            <a:xfrm>
              <a:off x="4138597" y="4188023"/>
              <a:ext cx="618157" cy="307777"/>
            </a:xfrm>
            <a:prstGeom prst="rect">
              <a:avLst/>
            </a:prstGeom>
            <a:noFill/>
          </p:spPr>
          <p:txBody>
            <a:bodyPr wrap="square" rtlCol="0">
              <a:spAutoFit/>
            </a:bodyPr>
            <a:lstStyle/>
            <a:p>
              <a:r>
                <a:rPr lang="en-US" sz="1400" dirty="0" smtClean="0">
                  <a:solidFill>
                    <a:sysClr val="windowText" lastClr="000000"/>
                  </a:solidFill>
                </a:rPr>
                <a:t>CPOs</a:t>
              </a:r>
            </a:p>
          </p:txBody>
        </p:sp>
      </p:grpSp>
      <p:cxnSp>
        <p:nvCxnSpPr>
          <p:cNvPr id="107" name="Straight Connector 106"/>
          <p:cNvCxnSpPr>
            <a:stCxn id="52" idx="3"/>
          </p:cNvCxnSpPr>
          <p:nvPr/>
        </p:nvCxnSpPr>
        <p:spPr>
          <a:xfrm rot="5400000">
            <a:off x="4692029" y="2650094"/>
            <a:ext cx="401143" cy="490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89" idx="1"/>
          </p:cNvCxnSpPr>
          <p:nvPr/>
        </p:nvCxnSpPr>
        <p:spPr>
          <a:xfrm flipH="1" flipV="1">
            <a:off x="4678326" y="3583851"/>
            <a:ext cx="432694" cy="479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30"/>
          <p:cNvGrpSpPr/>
          <p:nvPr/>
        </p:nvGrpSpPr>
        <p:grpSpPr>
          <a:xfrm>
            <a:off x="800258" y="1326230"/>
            <a:ext cx="778425" cy="5357854"/>
            <a:chOff x="170236" y="1394007"/>
            <a:chExt cx="778425" cy="5357854"/>
          </a:xfrm>
        </p:grpSpPr>
        <p:grpSp>
          <p:nvGrpSpPr>
            <p:cNvPr id="6" name="Group 34"/>
            <p:cNvGrpSpPr/>
            <p:nvPr/>
          </p:nvGrpSpPr>
          <p:grpSpPr>
            <a:xfrm>
              <a:off x="170677" y="1394007"/>
              <a:ext cx="777984" cy="3811433"/>
              <a:chOff x="145889" y="1613873"/>
              <a:chExt cx="728294" cy="3712821"/>
            </a:xfrm>
          </p:grpSpPr>
          <p:grpSp>
            <p:nvGrpSpPr>
              <p:cNvPr id="7" name="Group 21"/>
              <p:cNvGrpSpPr/>
              <p:nvPr/>
            </p:nvGrpSpPr>
            <p:grpSpPr>
              <a:xfrm>
                <a:off x="151602" y="1613873"/>
                <a:ext cx="643868" cy="659850"/>
                <a:chOff x="151602" y="1613873"/>
                <a:chExt cx="643868" cy="659850"/>
              </a:xfrm>
            </p:grpSpPr>
            <p:sp>
              <p:nvSpPr>
                <p:cNvPr id="16" name="Oval 15"/>
                <p:cNvSpPr/>
                <p:nvPr/>
              </p:nvSpPr>
              <p:spPr>
                <a:xfrm>
                  <a:off x="151602" y="1613873"/>
                  <a:ext cx="643868"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1" name="TextBox 20"/>
                <p:cNvSpPr txBox="1"/>
                <p:nvPr/>
              </p:nvSpPr>
              <p:spPr>
                <a:xfrm>
                  <a:off x="211588" y="1789918"/>
                  <a:ext cx="552729" cy="307777"/>
                </a:xfrm>
                <a:prstGeom prst="rect">
                  <a:avLst/>
                </a:prstGeom>
                <a:noFill/>
              </p:spPr>
              <p:txBody>
                <a:bodyPr wrap="square" rtlCol="0">
                  <a:spAutoFit/>
                </a:bodyPr>
                <a:lstStyle/>
                <a:p>
                  <a:r>
                    <a:rPr lang="en-US" sz="1400" dirty="0" smtClean="0">
                      <a:solidFill>
                        <a:sysClr val="windowText" lastClr="000000"/>
                      </a:solidFill>
                      <a:latin typeface="Arial Narrow"/>
                      <a:cs typeface="Arial Narrow"/>
                    </a:rPr>
                    <a:t>PDEA</a:t>
                  </a:r>
                </a:p>
              </p:txBody>
            </p:sp>
          </p:grpSp>
          <p:grpSp>
            <p:nvGrpSpPr>
              <p:cNvPr id="8" name="Group 22"/>
              <p:cNvGrpSpPr/>
              <p:nvPr/>
            </p:nvGrpSpPr>
            <p:grpSpPr>
              <a:xfrm>
                <a:off x="149874" y="2377116"/>
                <a:ext cx="658441" cy="659850"/>
                <a:chOff x="158753" y="1639091"/>
                <a:chExt cx="658441" cy="659850"/>
              </a:xfrm>
            </p:grpSpPr>
            <p:sp>
              <p:nvSpPr>
                <p:cNvPr id="24" name="Oval 23"/>
                <p:cNvSpPr/>
                <p:nvPr/>
              </p:nvSpPr>
              <p:spPr>
                <a:xfrm>
                  <a:off x="158753" y="1639091"/>
                  <a:ext cx="658441"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5" name="TextBox 24"/>
                <p:cNvSpPr txBox="1"/>
                <p:nvPr/>
              </p:nvSpPr>
              <p:spPr>
                <a:xfrm>
                  <a:off x="170757" y="1815123"/>
                  <a:ext cx="618157" cy="307777"/>
                </a:xfrm>
                <a:prstGeom prst="rect">
                  <a:avLst/>
                </a:prstGeom>
                <a:noFill/>
              </p:spPr>
              <p:txBody>
                <a:bodyPr wrap="square" rtlCol="0">
                  <a:spAutoFit/>
                </a:bodyPr>
                <a:lstStyle/>
                <a:p>
                  <a:pPr algn="ctr"/>
                  <a:r>
                    <a:rPr lang="en-US" sz="1400" dirty="0" smtClean="0">
                      <a:solidFill>
                        <a:sysClr val="windowText" lastClr="000000"/>
                      </a:solidFill>
                    </a:rPr>
                    <a:t>NBI</a:t>
                  </a:r>
                </a:p>
              </p:txBody>
            </p:sp>
          </p:grpSp>
          <p:grpSp>
            <p:nvGrpSpPr>
              <p:cNvPr id="9" name="Group 25"/>
              <p:cNvGrpSpPr/>
              <p:nvPr/>
            </p:nvGrpSpPr>
            <p:grpSpPr>
              <a:xfrm>
                <a:off x="157822" y="3914953"/>
                <a:ext cx="706836" cy="659850"/>
                <a:chOff x="193334" y="1564741"/>
                <a:chExt cx="706836" cy="659850"/>
              </a:xfrm>
            </p:grpSpPr>
            <p:sp>
              <p:nvSpPr>
                <p:cNvPr id="27" name="Oval 26"/>
                <p:cNvSpPr/>
                <p:nvPr/>
              </p:nvSpPr>
              <p:spPr>
                <a:xfrm>
                  <a:off x="211615" y="1564741"/>
                  <a:ext cx="654522"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8" name="TextBox 27"/>
                <p:cNvSpPr txBox="1"/>
                <p:nvPr/>
              </p:nvSpPr>
              <p:spPr>
                <a:xfrm>
                  <a:off x="193334" y="1724393"/>
                  <a:ext cx="706836" cy="307777"/>
                </a:xfrm>
                <a:prstGeom prst="rect">
                  <a:avLst/>
                </a:prstGeom>
                <a:noFill/>
              </p:spPr>
              <p:txBody>
                <a:bodyPr wrap="square" rtlCol="0">
                  <a:spAutoFit/>
                </a:bodyPr>
                <a:lstStyle/>
                <a:p>
                  <a:pPr algn="ctr"/>
                  <a:r>
                    <a:rPr lang="en-US" sz="1400" dirty="0" err="1" smtClean="0">
                      <a:solidFill>
                        <a:sysClr val="windowText" lastClr="000000"/>
                      </a:solidFill>
                    </a:rPr>
                    <a:t>DepEd</a:t>
                  </a:r>
                  <a:endParaRPr lang="en-US" sz="1400" dirty="0" smtClean="0">
                    <a:solidFill>
                      <a:sysClr val="windowText" lastClr="000000"/>
                    </a:solidFill>
                  </a:endParaRPr>
                </a:p>
              </p:txBody>
            </p:sp>
          </p:grpSp>
          <p:grpSp>
            <p:nvGrpSpPr>
              <p:cNvPr id="10" name="Group 28"/>
              <p:cNvGrpSpPr/>
              <p:nvPr/>
            </p:nvGrpSpPr>
            <p:grpSpPr>
              <a:xfrm>
                <a:off x="145889" y="3141229"/>
                <a:ext cx="672215" cy="659850"/>
                <a:chOff x="163645" y="1559590"/>
                <a:chExt cx="672215" cy="659850"/>
              </a:xfrm>
            </p:grpSpPr>
            <p:sp>
              <p:nvSpPr>
                <p:cNvPr id="30" name="Oval 29"/>
                <p:cNvSpPr/>
                <p:nvPr/>
              </p:nvSpPr>
              <p:spPr>
                <a:xfrm>
                  <a:off x="163645" y="1559590"/>
                  <a:ext cx="663987"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31" name="TextBox 30"/>
                <p:cNvSpPr txBox="1"/>
                <p:nvPr/>
              </p:nvSpPr>
              <p:spPr>
                <a:xfrm>
                  <a:off x="185162" y="1770297"/>
                  <a:ext cx="650698" cy="307777"/>
                </a:xfrm>
                <a:prstGeom prst="rect">
                  <a:avLst/>
                </a:prstGeom>
                <a:noFill/>
              </p:spPr>
              <p:txBody>
                <a:bodyPr wrap="square" rtlCol="0">
                  <a:spAutoFit/>
                </a:bodyPr>
                <a:lstStyle/>
                <a:p>
                  <a:pPr algn="ctr"/>
                  <a:r>
                    <a:rPr lang="en-US" sz="1400" dirty="0" smtClean="0">
                      <a:solidFill>
                        <a:sysClr val="windowText" lastClr="000000"/>
                      </a:solidFill>
                    </a:rPr>
                    <a:t>DILG</a:t>
                  </a:r>
                </a:p>
              </p:txBody>
            </p:sp>
          </p:grpSp>
          <p:grpSp>
            <p:nvGrpSpPr>
              <p:cNvPr id="11" name="Group 31"/>
              <p:cNvGrpSpPr/>
              <p:nvPr/>
            </p:nvGrpSpPr>
            <p:grpSpPr>
              <a:xfrm>
                <a:off x="167347" y="4666844"/>
                <a:ext cx="706836" cy="659850"/>
                <a:chOff x="215068" y="1528448"/>
                <a:chExt cx="706836" cy="659850"/>
              </a:xfrm>
            </p:grpSpPr>
            <p:sp>
              <p:nvSpPr>
                <p:cNvPr id="33" name="Oval 32"/>
                <p:cNvSpPr/>
                <p:nvPr/>
              </p:nvSpPr>
              <p:spPr>
                <a:xfrm>
                  <a:off x="234186" y="1528448"/>
                  <a:ext cx="662499"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34" name="TextBox 33"/>
                <p:cNvSpPr txBox="1"/>
                <p:nvPr/>
              </p:nvSpPr>
              <p:spPr>
                <a:xfrm>
                  <a:off x="215068" y="1705362"/>
                  <a:ext cx="706836" cy="307777"/>
                </a:xfrm>
                <a:prstGeom prst="rect">
                  <a:avLst/>
                </a:prstGeom>
                <a:noFill/>
              </p:spPr>
              <p:txBody>
                <a:bodyPr wrap="square" rtlCol="0">
                  <a:spAutoFit/>
                </a:bodyPr>
                <a:lstStyle/>
                <a:p>
                  <a:pPr algn="ctr"/>
                  <a:r>
                    <a:rPr lang="en-US" sz="1400" dirty="0" smtClean="0">
                      <a:solidFill>
                        <a:sysClr val="windowText" lastClr="000000"/>
                      </a:solidFill>
                    </a:rPr>
                    <a:t>DSWD</a:t>
                  </a:r>
                </a:p>
              </p:txBody>
            </p:sp>
          </p:grpSp>
        </p:grpSp>
        <p:grpSp>
          <p:nvGrpSpPr>
            <p:cNvPr id="12" name="Group 128"/>
            <p:cNvGrpSpPr/>
            <p:nvPr/>
          </p:nvGrpSpPr>
          <p:grpSpPr>
            <a:xfrm>
              <a:off x="181221" y="5312484"/>
              <a:ext cx="755062" cy="677377"/>
              <a:chOff x="181221" y="5312484"/>
              <a:chExt cx="755062" cy="677377"/>
            </a:xfrm>
          </p:grpSpPr>
          <p:sp>
            <p:nvSpPr>
              <p:cNvPr id="118" name="Oval 117"/>
              <p:cNvSpPr/>
              <p:nvPr/>
            </p:nvSpPr>
            <p:spPr>
              <a:xfrm>
                <a:off x="190483" y="5312484"/>
                <a:ext cx="707700"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19" name="TextBox 118"/>
              <p:cNvSpPr txBox="1"/>
              <p:nvPr/>
            </p:nvSpPr>
            <p:spPr>
              <a:xfrm>
                <a:off x="181221" y="5488015"/>
                <a:ext cx="755062" cy="315952"/>
              </a:xfrm>
              <a:prstGeom prst="rect">
                <a:avLst/>
              </a:prstGeom>
              <a:noFill/>
            </p:spPr>
            <p:txBody>
              <a:bodyPr wrap="square" rtlCol="0">
                <a:spAutoFit/>
              </a:bodyPr>
              <a:lstStyle/>
              <a:p>
                <a:pPr algn="ctr"/>
                <a:r>
                  <a:rPr lang="en-US" sz="1400" dirty="0" smtClean="0">
                    <a:solidFill>
                      <a:sysClr val="windowText" lastClr="000000"/>
                    </a:solidFill>
                  </a:rPr>
                  <a:t>DOH</a:t>
                </a:r>
              </a:p>
            </p:txBody>
          </p:sp>
        </p:grpSp>
        <p:grpSp>
          <p:nvGrpSpPr>
            <p:cNvPr id="13" name="Group 129"/>
            <p:cNvGrpSpPr/>
            <p:nvPr/>
          </p:nvGrpSpPr>
          <p:grpSpPr>
            <a:xfrm>
              <a:off x="170236" y="6074484"/>
              <a:ext cx="755062" cy="677377"/>
              <a:chOff x="170236" y="6074484"/>
              <a:chExt cx="755062" cy="677377"/>
            </a:xfrm>
          </p:grpSpPr>
          <p:sp>
            <p:nvSpPr>
              <p:cNvPr id="120" name="Oval 119"/>
              <p:cNvSpPr/>
              <p:nvPr/>
            </p:nvSpPr>
            <p:spPr>
              <a:xfrm>
                <a:off x="198145" y="6074484"/>
                <a:ext cx="707700"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21" name="TextBox 120"/>
              <p:cNvSpPr txBox="1"/>
              <p:nvPr/>
            </p:nvSpPr>
            <p:spPr>
              <a:xfrm>
                <a:off x="170236" y="6226884"/>
                <a:ext cx="755062" cy="369332"/>
              </a:xfrm>
              <a:prstGeom prst="rect">
                <a:avLst/>
              </a:prstGeom>
              <a:noFill/>
            </p:spPr>
            <p:txBody>
              <a:bodyPr wrap="square" rtlCol="0">
                <a:spAutoFit/>
              </a:bodyPr>
              <a:lstStyle/>
              <a:p>
                <a:pPr algn="ctr"/>
                <a:r>
                  <a:rPr lang="en-US" sz="900" dirty="0" smtClean="0">
                    <a:solidFill>
                      <a:sysClr val="windowText" lastClr="000000"/>
                    </a:solidFill>
                  </a:rPr>
                  <a:t>Other </a:t>
                </a:r>
                <a:r>
                  <a:rPr lang="en-US" sz="900" dirty="0" err="1" smtClean="0">
                    <a:solidFill>
                      <a:sysClr val="windowText" lastClr="000000"/>
                    </a:solidFill>
                  </a:rPr>
                  <a:t>Govt</a:t>
                </a:r>
                <a:r>
                  <a:rPr lang="en-US" sz="900" dirty="0" smtClean="0">
                    <a:solidFill>
                      <a:sysClr val="windowText" lastClr="000000"/>
                    </a:solidFill>
                  </a:rPr>
                  <a:t> Agencies</a:t>
                </a:r>
              </a:p>
            </p:txBody>
          </p:sp>
        </p:grpSp>
      </p:grpSp>
      <p:cxnSp>
        <p:nvCxnSpPr>
          <p:cNvPr id="135" name="Straight Connector 134"/>
          <p:cNvCxnSpPr/>
          <p:nvPr/>
        </p:nvCxnSpPr>
        <p:spPr>
          <a:xfrm>
            <a:off x="1141952" y="381000"/>
            <a:ext cx="620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189139" y="6781800"/>
            <a:ext cx="620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9674" y="381000"/>
            <a:ext cx="45745"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53"/>
          <p:cNvGrpSpPr/>
          <p:nvPr/>
        </p:nvGrpSpPr>
        <p:grpSpPr>
          <a:xfrm>
            <a:off x="4209425" y="3001603"/>
            <a:ext cx="895975" cy="677377"/>
            <a:chOff x="3579403" y="3001603"/>
            <a:chExt cx="687797" cy="677377"/>
          </a:xfrm>
        </p:grpSpPr>
        <p:sp>
          <p:nvSpPr>
            <p:cNvPr id="150" name="Oval 149"/>
            <p:cNvSpPr/>
            <p:nvPr/>
          </p:nvSpPr>
          <p:spPr>
            <a:xfrm>
              <a:off x="3579403" y="3001603"/>
              <a:ext cx="687797"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51" name="TextBox 150"/>
            <p:cNvSpPr txBox="1"/>
            <p:nvPr/>
          </p:nvSpPr>
          <p:spPr>
            <a:xfrm>
              <a:off x="3614886" y="3182315"/>
              <a:ext cx="590440" cy="315952"/>
            </a:xfrm>
            <a:prstGeom prst="rect">
              <a:avLst/>
            </a:prstGeom>
            <a:noFill/>
          </p:spPr>
          <p:txBody>
            <a:bodyPr wrap="square" rtlCol="0">
              <a:spAutoFit/>
            </a:bodyPr>
            <a:lstStyle/>
            <a:p>
              <a:r>
                <a:rPr lang="en-US" sz="1400" dirty="0" smtClean="0">
                  <a:solidFill>
                    <a:sysClr val="windowText" lastClr="000000"/>
                  </a:solidFill>
                </a:rPr>
                <a:t>PROs</a:t>
              </a:r>
            </a:p>
          </p:txBody>
        </p:sp>
      </p:grpSp>
      <p:grpSp>
        <p:nvGrpSpPr>
          <p:cNvPr id="15" name="Group 163"/>
          <p:cNvGrpSpPr/>
          <p:nvPr/>
        </p:nvGrpSpPr>
        <p:grpSpPr>
          <a:xfrm>
            <a:off x="6144997" y="1761029"/>
            <a:ext cx="914400" cy="1515571"/>
            <a:chOff x="5486400" y="2128065"/>
            <a:chExt cx="914400" cy="1515571"/>
          </a:xfrm>
        </p:grpSpPr>
        <p:sp>
          <p:nvSpPr>
            <p:cNvPr id="162" name="Rectangle 161"/>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1" name="Rectangle 160"/>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0" name="Rectangle 159"/>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58" name="Rectangle 157"/>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MPs</a:t>
              </a:r>
              <a:endParaRPr lang="en-US" sz="1600" dirty="0">
                <a:solidFill>
                  <a:sysClr val="windowText" lastClr="000000"/>
                </a:solidFill>
              </a:endParaRPr>
            </a:p>
          </p:txBody>
        </p:sp>
      </p:grpSp>
      <p:grpSp>
        <p:nvGrpSpPr>
          <p:cNvPr id="17" name="Group 164"/>
          <p:cNvGrpSpPr/>
          <p:nvPr/>
        </p:nvGrpSpPr>
        <p:grpSpPr>
          <a:xfrm>
            <a:off x="7773772" y="2819400"/>
            <a:ext cx="914400" cy="1515571"/>
            <a:chOff x="5486400" y="2128065"/>
            <a:chExt cx="914400" cy="1515571"/>
          </a:xfrm>
        </p:grpSpPr>
        <p:sp>
          <p:nvSpPr>
            <p:cNvPr id="166" name="Rectangle 165"/>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7" name="Rectangle 166"/>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8" name="Rectangle 167"/>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9" name="Rectangle 168"/>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PCP</a:t>
              </a:r>
              <a:endParaRPr lang="en-US" sz="1600" dirty="0">
                <a:solidFill>
                  <a:sysClr val="windowText" lastClr="000000"/>
                </a:solidFill>
              </a:endParaRPr>
            </a:p>
          </p:txBody>
        </p:sp>
      </p:grpSp>
      <p:grpSp>
        <p:nvGrpSpPr>
          <p:cNvPr id="18" name="Group 169"/>
          <p:cNvGrpSpPr/>
          <p:nvPr/>
        </p:nvGrpSpPr>
        <p:grpSpPr>
          <a:xfrm>
            <a:off x="6192622" y="3581400"/>
            <a:ext cx="914400" cy="1515571"/>
            <a:chOff x="5486400" y="2128065"/>
            <a:chExt cx="914400" cy="1515571"/>
          </a:xfrm>
        </p:grpSpPr>
        <p:sp>
          <p:nvSpPr>
            <p:cNvPr id="171" name="Rectangle 170"/>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2" name="Rectangle 171"/>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3" name="Rectangle 172"/>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4" name="Rectangle 173"/>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grpSp>
      <p:cxnSp>
        <p:nvCxnSpPr>
          <p:cNvPr id="175" name="Straight Connector 174"/>
          <p:cNvCxnSpPr/>
          <p:nvPr/>
        </p:nvCxnSpPr>
        <p:spPr>
          <a:xfrm>
            <a:off x="5656937" y="2500729"/>
            <a:ext cx="459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729177" y="4063089"/>
            <a:ext cx="459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554572" y="3124200"/>
            <a:ext cx="0" cy="45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554572" y="34143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812926" y="546288"/>
            <a:ext cx="687797"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10" name="TextBox 209"/>
          <p:cNvSpPr txBox="1"/>
          <p:nvPr/>
        </p:nvSpPr>
        <p:spPr>
          <a:xfrm>
            <a:off x="861604" y="698688"/>
            <a:ext cx="590440" cy="315952"/>
          </a:xfrm>
          <a:prstGeom prst="rect">
            <a:avLst/>
          </a:prstGeom>
          <a:noFill/>
        </p:spPr>
        <p:txBody>
          <a:bodyPr wrap="square" rtlCol="0">
            <a:spAutoFit/>
          </a:bodyPr>
          <a:lstStyle/>
          <a:p>
            <a:pPr algn="ctr"/>
            <a:r>
              <a:rPr lang="en-US" sz="1400" dirty="0" smtClean="0">
                <a:solidFill>
                  <a:sysClr val="windowText" lastClr="000000"/>
                </a:solidFill>
              </a:rPr>
              <a:t>DDB</a:t>
            </a:r>
          </a:p>
        </p:txBody>
      </p:sp>
      <p:sp>
        <p:nvSpPr>
          <p:cNvPr id="90" name="TextBox 89"/>
          <p:cNvSpPr txBox="1"/>
          <p:nvPr/>
        </p:nvSpPr>
        <p:spPr>
          <a:xfrm>
            <a:off x="5038780" y="2298628"/>
            <a:ext cx="752420" cy="307777"/>
          </a:xfrm>
          <a:prstGeom prst="rect">
            <a:avLst/>
          </a:prstGeom>
          <a:noFill/>
        </p:spPr>
        <p:txBody>
          <a:bodyPr wrap="square" rtlCol="0">
            <a:spAutoFit/>
          </a:bodyPr>
          <a:lstStyle/>
          <a:p>
            <a:r>
              <a:rPr lang="en-US" sz="1400" dirty="0">
                <a:solidFill>
                  <a:sysClr val="windowText" lastClr="000000"/>
                </a:solidFill>
              </a:rPr>
              <a:t>P</a:t>
            </a:r>
            <a:r>
              <a:rPr lang="en-US" sz="1400" dirty="0" smtClean="0">
                <a:solidFill>
                  <a:sysClr val="windowText" lastClr="000000"/>
                </a:solidFill>
              </a:rPr>
              <a:t>POs </a:t>
            </a:r>
          </a:p>
        </p:txBody>
      </p:sp>
    </p:spTree>
    <p:extLst>
      <p:ext uri="{BB962C8B-B14F-4D97-AF65-F5344CB8AC3E}">
        <p14:creationId xmlns:p14="http://schemas.microsoft.com/office/powerpoint/2010/main" val="34815442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743200"/>
            <a:ext cx="86868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a:latin typeface="Arial Rounded MT Bold" pitchFamily="34" charset="0"/>
              </a:rPr>
              <a:t>DEATH UNDER INVESTIGATION (DUI) </a:t>
            </a: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400" dirty="0">
                <a:solidFill>
                  <a:schemeClr val="bg1"/>
                </a:solidFill>
                <a:latin typeface="Arial Rounded MT Bold" pitchFamily="34" charset="0"/>
              </a:rPr>
              <a:t>Death Under </a:t>
            </a:r>
            <a:r>
              <a:rPr lang="en-US" sz="24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15, </a:t>
            </a:r>
            <a:r>
              <a:rPr lang="en-US" sz="1500" dirty="0">
                <a:solidFill>
                  <a:schemeClr val="bg1"/>
                </a:solidFill>
                <a:latin typeface="Arial Rounded MT Bold" pitchFamily="34" charset="0"/>
              </a:rPr>
              <a:t>2016</a:t>
            </a:r>
          </a:p>
        </p:txBody>
      </p:sp>
      <p:sp>
        <p:nvSpPr>
          <p:cNvPr id="34820" name="TextBox 3"/>
          <p:cNvSpPr txBox="1">
            <a:spLocks noChangeArrowheads="1"/>
          </p:cNvSpPr>
          <p:nvPr/>
        </p:nvSpPr>
        <p:spPr bwMode="auto">
          <a:xfrm>
            <a:off x="3051175" y="5969000"/>
            <a:ext cx="4114800" cy="369888"/>
          </a:xfrm>
          <a:prstGeom prst="rect">
            <a:avLst/>
          </a:prstGeom>
          <a:noFill/>
          <a:ln w="9525">
            <a:noFill/>
            <a:miter lim="800000"/>
            <a:headEnd/>
            <a:tailEnd/>
          </a:ln>
        </p:spPr>
        <p:txBody>
          <a:bodyPr>
            <a:spAutoFit/>
          </a:bodyPr>
          <a:lstStyle/>
          <a:p>
            <a:r>
              <a:rPr lang="en-US">
                <a:latin typeface="Arial Rounded MT Bold" pitchFamily="34" charset="0"/>
              </a:rPr>
              <a:t>POLICE REGIONAL OFFICES</a:t>
            </a:r>
          </a:p>
        </p:txBody>
      </p:sp>
      <p:sp>
        <p:nvSpPr>
          <p:cNvPr id="5" name="Rectangle 4">
            <a:hlinkClick r:id="rId2" action="ppaction://hlinksldjump"/>
          </p:cNvPr>
          <p:cNvSpPr/>
          <p:nvPr/>
        </p:nvSpPr>
        <p:spPr>
          <a:xfrm>
            <a:off x="2819400" y="6373813"/>
            <a:ext cx="3746500" cy="3317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latin typeface="Arial Black" panose="020B0A04020102020204" pitchFamily="34" charset="0"/>
              </a:rPr>
              <a:t>Total: </a:t>
            </a:r>
            <a:r>
              <a:rPr lang="en-US" b="1" dirty="0" smtClean="0">
                <a:latin typeface="Arial Black" panose="020B0A04020102020204" pitchFamily="34" charset="0"/>
              </a:rPr>
              <a:t>1,160</a:t>
            </a:r>
            <a:endParaRPr lang="en-US" b="1" dirty="0">
              <a:latin typeface="Arial Black" panose="020B0A04020102020204" pitchFamily="34" charset="0"/>
            </a:endParaRPr>
          </a:p>
        </p:txBody>
      </p:sp>
      <p:graphicFrame>
        <p:nvGraphicFramePr>
          <p:cNvPr id="7" name="Chart 6"/>
          <p:cNvGraphicFramePr/>
          <p:nvPr/>
        </p:nvGraphicFramePr>
        <p:xfrm>
          <a:off x="228600" y="10668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p:cNvGraphicFramePr>
            <a:graphicFrameLocks/>
          </p:cNvGraphicFramePr>
          <p:nvPr/>
        </p:nvGraphicFramePr>
        <p:xfrm>
          <a:off x="304800" y="990600"/>
          <a:ext cx="8382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a:solidFill>
                  <a:schemeClr val="bg1"/>
                </a:solidFill>
                <a:latin typeface="Arial Rounded MT Bold" pitchFamily="34" charset="0"/>
              </a:rPr>
              <a:t>Death Under </a:t>
            </a:r>
            <a:r>
              <a:rPr lang="en-US" sz="20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37892" name="TextBox 5"/>
          <p:cNvSpPr txBox="1">
            <a:spLocks noChangeArrowheads="1"/>
          </p:cNvSpPr>
          <p:nvPr/>
        </p:nvSpPr>
        <p:spPr bwMode="auto">
          <a:xfrm>
            <a:off x="5943600" y="1676400"/>
            <a:ext cx="3886200" cy="400050"/>
          </a:xfrm>
          <a:prstGeom prst="rect">
            <a:avLst/>
          </a:prstGeom>
          <a:noFill/>
          <a:ln w="9525">
            <a:noFill/>
            <a:miter lim="800000"/>
            <a:headEnd/>
            <a:tailEnd/>
          </a:ln>
        </p:spPr>
        <p:txBody>
          <a:bodyPr>
            <a:spAutoFit/>
          </a:bodyPr>
          <a:lstStyle/>
          <a:p>
            <a:r>
              <a:rPr lang="en-US" sz="2000" b="1" dirty="0" smtClean="0">
                <a:latin typeface="Arial Rounded MT Bold" pitchFamily="34" charset="0"/>
              </a:rPr>
              <a:t>Age Bracket</a:t>
            </a:r>
            <a:endParaRPr lang="en-US" sz="2000" b="1" dirty="0">
              <a:latin typeface="Arial Rounded MT Bold" pitchFamily="34" charset="0"/>
            </a:endParaRPr>
          </a:p>
        </p:txBody>
      </p:sp>
      <p:sp>
        <p:nvSpPr>
          <p:cNvPr id="6" name="TextBox 5"/>
          <p:cNvSpPr txBox="1">
            <a:spLocks noChangeArrowheads="1"/>
          </p:cNvSpPr>
          <p:nvPr/>
        </p:nvSpPr>
        <p:spPr bwMode="auto">
          <a:xfrm>
            <a:off x="4648200" y="617220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1,160  </a:t>
            </a:r>
            <a:endParaRPr lang="en-US" sz="2000" b="1" dirty="0">
              <a:latin typeface="Arial Rounded MT Bold"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ext uri="{D42A27DB-BD31-4B8C-83A1-F6EECF244321}">
                <p14:modId xmlns:p14="http://schemas.microsoft.com/office/powerpoint/2010/main" val="56842553"/>
              </p:ext>
            </p:extLst>
          </p:nvPr>
        </p:nvGraphicFramePr>
        <p:xfrm>
          <a:off x="457200" y="1066800"/>
          <a:ext cx="8382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a:solidFill>
                  <a:schemeClr val="bg1"/>
                </a:solidFill>
                <a:latin typeface="Arial Rounded MT Bold" pitchFamily="34" charset="0"/>
              </a:rPr>
              <a:t>Death Under </a:t>
            </a:r>
            <a:r>
              <a:rPr lang="en-US" sz="20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37892" name="TextBox 5"/>
          <p:cNvSpPr txBox="1">
            <a:spLocks noChangeArrowheads="1"/>
          </p:cNvSpPr>
          <p:nvPr/>
        </p:nvSpPr>
        <p:spPr bwMode="auto">
          <a:xfrm>
            <a:off x="5943600" y="1676400"/>
            <a:ext cx="3048000" cy="400050"/>
          </a:xfrm>
          <a:prstGeom prst="rect">
            <a:avLst/>
          </a:prstGeom>
          <a:noFill/>
          <a:ln w="9525">
            <a:noFill/>
            <a:miter lim="800000"/>
            <a:headEnd/>
            <a:tailEnd/>
          </a:ln>
        </p:spPr>
        <p:txBody>
          <a:bodyPr wrap="square">
            <a:spAutoFit/>
          </a:bodyPr>
          <a:lstStyle/>
          <a:p>
            <a:r>
              <a:rPr lang="en-US" sz="2000" b="1" dirty="0" smtClean="0">
                <a:latin typeface="Arial Rounded MT Bold" pitchFamily="34" charset="0"/>
              </a:rPr>
              <a:t>Category</a:t>
            </a:r>
            <a:endParaRPr lang="en-US" sz="2000" b="1" dirty="0">
              <a:latin typeface="Arial Rounded MT Bold" pitchFamily="34" charset="0"/>
            </a:endParaRPr>
          </a:p>
        </p:txBody>
      </p:sp>
      <p:sp>
        <p:nvSpPr>
          <p:cNvPr id="6" name="TextBox 5"/>
          <p:cNvSpPr txBox="1">
            <a:spLocks noChangeArrowheads="1"/>
          </p:cNvSpPr>
          <p:nvPr/>
        </p:nvSpPr>
        <p:spPr bwMode="auto">
          <a:xfrm>
            <a:off x="4724400" y="6172200"/>
            <a:ext cx="40386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1,160   </a:t>
            </a:r>
            <a:endParaRPr lang="en-US" sz="2000" b="1" dirty="0">
              <a:latin typeface="Arial Rounded MT Bol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a:solidFill>
                  <a:schemeClr val="bg1"/>
                </a:solidFill>
                <a:latin typeface="Arial Rounded MT Bold" pitchFamily="34" charset="0"/>
              </a:rPr>
              <a:t>Death Under </a:t>
            </a:r>
            <a:r>
              <a:rPr lang="en-US" sz="20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36867" name="TextBox 5"/>
          <p:cNvSpPr txBox="1">
            <a:spLocks noChangeArrowheads="1"/>
          </p:cNvSpPr>
          <p:nvPr/>
        </p:nvSpPr>
        <p:spPr bwMode="auto">
          <a:xfrm>
            <a:off x="5410200" y="1676400"/>
            <a:ext cx="3886200" cy="400050"/>
          </a:xfrm>
          <a:prstGeom prst="rect">
            <a:avLst/>
          </a:prstGeom>
          <a:noFill/>
          <a:ln w="9525">
            <a:noFill/>
            <a:miter lim="800000"/>
            <a:headEnd/>
            <a:tailEnd/>
          </a:ln>
        </p:spPr>
        <p:txBody>
          <a:bodyPr>
            <a:spAutoFit/>
          </a:bodyPr>
          <a:lstStyle/>
          <a:p>
            <a:r>
              <a:rPr lang="en-US" sz="2000" b="1">
                <a:latin typeface="Arial Rounded MT Bold" pitchFamily="34" charset="0"/>
              </a:rPr>
              <a:t>Nature of Incidents</a:t>
            </a:r>
          </a:p>
        </p:txBody>
      </p:sp>
      <p:graphicFrame>
        <p:nvGraphicFramePr>
          <p:cNvPr id="5" name="Chart 6"/>
          <p:cNvGraphicFramePr>
            <a:graphicFrameLocks/>
          </p:cNvGraphicFramePr>
          <p:nvPr/>
        </p:nvGraphicFramePr>
        <p:xfrm>
          <a:off x="381000" y="11430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a:spLocks noChangeArrowheads="1"/>
          </p:cNvSpPr>
          <p:nvPr/>
        </p:nvSpPr>
        <p:spPr bwMode="auto">
          <a:xfrm>
            <a:off x="4876800" y="630555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1,070 </a:t>
            </a:r>
            <a:endParaRPr lang="en-US" sz="2000" b="1" dirty="0">
              <a:latin typeface="Arial Rounded MT Bold"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ext uri="{D42A27DB-BD31-4B8C-83A1-F6EECF244321}">
                <p14:modId xmlns:p14="http://schemas.microsoft.com/office/powerpoint/2010/main" val="3274860343"/>
              </p:ext>
            </p:extLst>
          </p:nvPr>
        </p:nvGraphicFramePr>
        <p:xfrm>
          <a:off x="304800" y="990600"/>
          <a:ext cx="8382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a:solidFill>
                  <a:schemeClr val="bg1"/>
                </a:solidFill>
                <a:latin typeface="Arial Rounded MT Bold" pitchFamily="34" charset="0"/>
              </a:rPr>
              <a:t>Death Under </a:t>
            </a:r>
            <a:r>
              <a:rPr lang="en-US" sz="20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15, </a:t>
            </a:r>
            <a:r>
              <a:rPr lang="en-US" sz="1500" dirty="0">
                <a:solidFill>
                  <a:schemeClr val="bg1"/>
                </a:solidFill>
                <a:latin typeface="Arial Rounded MT Bold" pitchFamily="34" charset="0"/>
              </a:rPr>
              <a:t>2016</a:t>
            </a:r>
          </a:p>
        </p:txBody>
      </p:sp>
      <p:sp>
        <p:nvSpPr>
          <p:cNvPr id="37892" name="TextBox 5"/>
          <p:cNvSpPr txBox="1">
            <a:spLocks noChangeArrowheads="1"/>
          </p:cNvSpPr>
          <p:nvPr/>
        </p:nvSpPr>
        <p:spPr bwMode="auto">
          <a:xfrm>
            <a:off x="5943600" y="1600200"/>
            <a:ext cx="3886200" cy="400050"/>
          </a:xfrm>
          <a:prstGeom prst="rect">
            <a:avLst/>
          </a:prstGeom>
          <a:noFill/>
          <a:ln w="9525">
            <a:noFill/>
            <a:miter lim="800000"/>
            <a:headEnd/>
            <a:tailEnd/>
          </a:ln>
        </p:spPr>
        <p:txBody>
          <a:bodyPr>
            <a:spAutoFit/>
          </a:bodyPr>
          <a:lstStyle/>
          <a:p>
            <a:r>
              <a:rPr lang="en-US" sz="2000" b="1" dirty="0">
                <a:latin typeface="Arial Rounded MT Bold" pitchFamily="34" charset="0"/>
              </a:rPr>
              <a:t>Motive</a:t>
            </a:r>
          </a:p>
        </p:txBody>
      </p:sp>
      <p:sp>
        <p:nvSpPr>
          <p:cNvPr id="6" name="TextBox 5"/>
          <p:cNvSpPr txBox="1">
            <a:spLocks noChangeArrowheads="1"/>
          </p:cNvSpPr>
          <p:nvPr/>
        </p:nvSpPr>
        <p:spPr bwMode="auto">
          <a:xfrm>
            <a:off x="4876800" y="630555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1,070 </a:t>
            </a:r>
            <a:endParaRPr lang="en-US" sz="2000" b="1"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ext uri="{D42A27DB-BD31-4B8C-83A1-F6EECF244321}">
                <p14:modId xmlns:p14="http://schemas.microsoft.com/office/powerpoint/2010/main" val="3846160774"/>
              </p:ext>
            </p:extLst>
          </p:nvPr>
        </p:nvGraphicFramePr>
        <p:xfrm>
          <a:off x="304800" y="1981200"/>
          <a:ext cx="8382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a:solidFill>
                  <a:schemeClr val="bg1"/>
                </a:solidFill>
                <a:latin typeface="Arial Rounded MT Bold" pitchFamily="34" charset="0"/>
              </a:rPr>
              <a:t>Death Under </a:t>
            </a:r>
            <a:r>
              <a:rPr lang="en-US" sz="2000" dirty="0" smtClean="0">
                <a:solidFill>
                  <a:schemeClr val="bg1"/>
                </a:solidFill>
                <a:latin typeface="Arial Rounded MT Bold" pitchFamily="34" charset="0"/>
              </a:rPr>
              <a:t>Investigation</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15, </a:t>
            </a:r>
            <a:r>
              <a:rPr lang="en-US" sz="1500" dirty="0">
                <a:solidFill>
                  <a:schemeClr val="bg1"/>
                </a:solidFill>
                <a:latin typeface="Arial Rounded MT Bold" pitchFamily="34" charset="0"/>
              </a:rPr>
              <a:t>2016</a:t>
            </a:r>
          </a:p>
        </p:txBody>
      </p:sp>
      <p:sp>
        <p:nvSpPr>
          <p:cNvPr id="7" name="TextBox 6"/>
          <p:cNvSpPr txBox="1"/>
          <p:nvPr/>
        </p:nvSpPr>
        <p:spPr>
          <a:xfrm>
            <a:off x="0" y="990600"/>
            <a:ext cx="9144000" cy="523220"/>
          </a:xfrm>
          <a:prstGeom prst="rect">
            <a:avLst/>
          </a:prstGeom>
          <a:noFill/>
        </p:spPr>
        <p:txBody>
          <a:bodyPr wrap="square" rtlCol="0">
            <a:spAutoFit/>
          </a:bodyPr>
          <a:lstStyle/>
          <a:p>
            <a:pPr algn="ctr"/>
            <a:r>
              <a:rPr lang="en-US" sz="2800" dirty="0" smtClean="0">
                <a:latin typeface="Arial Black" pitchFamily="34" charset="0"/>
              </a:rPr>
              <a:t>Found Cadaver: 212</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295400" y="4495800"/>
            <a:ext cx="5675313" cy="369888"/>
          </a:xfrm>
          <a:prstGeom prst="rect">
            <a:avLst/>
          </a:prstGeom>
          <a:noFill/>
          <a:ln w="76200">
            <a:noFill/>
            <a:miter lim="800000"/>
            <a:headEnd/>
            <a:tailEnd/>
          </a:ln>
        </p:spPr>
        <p:txBody>
          <a:bodyPr>
            <a:spAutoFit/>
          </a:bodyPr>
          <a:lstStyle/>
          <a:p>
            <a:pPr marL="0" lvl="1" indent="-3175" algn="ctr" eaLnBrk="0" hangingPunct="0">
              <a:buClr>
                <a:srgbClr val="FFC000"/>
              </a:buClr>
              <a:buSzPct val="85000"/>
              <a:tabLst>
                <a:tab pos="1485900" algn="l"/>
              </a:tabLst>
            </a:pPr>
            <a:r>
              <a:rPr lang="en-US" b="1">
                <a:ea typeface="ＭＳ Ｐゴシック" pitchFamily="34" charset="-128"/>
              </a:rPr>
              <a:t>Total Barangays – 42,036</a:t>
            </a:r>
          </a:p>
        </p:txBody>
      </p:sp>
      <p:graphicFrame>
        <p:nvGraphicFramePr>
          <p:cNvPr id="8" name="Chart 7"/>
          <p:cNvGraphicFramePr>
            <a:graphicFrameLocks/>
          </p:cNvGraphicFramePr>
          <p:nvPr>
            <p:extLst>
              <p:ext uri="{D42A27DB-BD31-4B8C-83A1-F6EECF244321}">
                <p14:modId xmlns:p14="http://schemas.microsoft.com/office/powerpoint/2010/main" val="4179955113"/>
              </p:ext>
            </p:extLst>
          </p:nvPr>
        </p:nvGraphicFramePr>
        <p:xfrm>
          <a:off x="381000" y="1212850"/>
          <a:ext cx="8077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28600" y="152400"/>
            <a:ext cx="8686800" cy="685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Illegal Drugs Affectation</a:t>
            </a:r>
            <a:endParaRPr lang="en-US" sz="4800" b="1" dirty="0">
              <a:solidFill>
                <a:schemeClr val="bg1"/>
              </a:solidFill>
              <a:latin typeface="Arial Rounded MT Bold" pitchFamily="34" charset="0"/>
              <a:cs typeface="Tahoma" pitchFamily="34" charset="0"/>
            </a:endParaRPr>
          </a:p>
        </p:txBody>
      </p:sp>
      <p:sp>
        <p:nvSpPr>
          <p:cNvPr id="5125" name="TextBox 8"/>
          <p:cNvSpPr txBox="1">
            <a:spLocks noChangeArrowheads="1"/>
          </p:cNvSpPr>
          <p:nvPr/>
        </p:nvSpPr>
        <p:spPr bwMode="auto">
          <a:xfrm>
            <a:off x="1524000" y="5502275"/>
            <a:ext cx="6477000" cy="400050"/>
          </a:xfrm>
          <a:prstGeom prst="rect">
            <a:avLst/>
          </a:prstGeom>
          <a:noFill/>
          <a:ln w="9525">
            <a:noFill/>
            <a:miter lim="800000"/>
            <a:headEnd/>
            <a:tailEnd/>
          </a:ln>
        </p:spPr>
        <p:txBody>
          <a:bodyPr>
            <a:spAutoFit/>
          </a:bodyPr>
          <a:lstStyle/>
          <a:p>
            <a:pPr algn="ctr"/>
            <a:r>
              <a:rPr lang="en-PH" sz="2000" b="1"/>
              <a:t>Total Number of Barangays – 42,036</a:t>
            </a:r>
          </a:p>
        </p:txBody>
      </p:sp>
      <p:sp>
        <p:nvSpPr>
          <p:cNvPr id="5127" name="TextBox 8"/>
          <p:cNvSpPr txBox="1">
            <a:spLocks noChangeArrowheads="1"/>
          </p:cNvSpPr>
          <p:nvPr/>
        </p:nvSpPr>
        <p:spPr bwMode="auto">
          <a:xfrm>
            <a:off x="76200" y="6477000"/>
            <a:ext cx="1235075" cy="307975"/>
          </a:xfrm>
          <a:prstGeom prst="rect">
            <a:avLst/>
          </a:prstGeom>
          <a:noFill/>
          <a:ln w="9525">
            <a:noFill/>
            <a:miter lim="800000"/>
            <a:headEnd/>
            <a:tailEnd/>
          </a:ln>
        </p:spPr>
        <p:txBody>
          <a:bodyPr>
            <a:spAutoFit/>
          </a:bodyPr>
          <a:lstStyle/>
          <a:p>
            <a:r>
              <a:rPr lang="en-PH" sz="1400" b="1" dirty="0">
                <a:latin typeface="Tw Cen MT" pitchFamily="34" charset="0"/>
              </a:rPr>
              <a:t>Source: PDEA</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914400"/>
          </a:xfrm>
          <a:prstGeom prst="rect">
            <a:avLst/>
          </a:prstGeom>
          <a:solidFill>
            <a:schemeClr val="tx2">
              <a:lumMod val="75000"/>
            </a:schemeClr>
          </a:solidFill>
          <a:ln w="9525">
            <a:noFill/>
            <a:miter lim="800000"/>
            <a:headEnd/>
            <a:tailEnd/>
          </a:ln>
        </p:spPr>
        <p:txBody>
          <a:bodyPr anchor="ctr"/>
          <a:lstStyle/>
          <a:p>
            <a:pPr algn="ctr"/>
            <a:r>
              <a:rPr lang="en-US" sz="2800" dirty="0" smtClean="0">
                <a:solidFill>
                  <a:schemeClr val="bg1"/>
                </a:solidFill>
                <a:latin typeface="Arial Black" pitchFamily="34" charset="0"/>
              </a:rPr>
              <a:t>Death Under Investigated</a:t>
            </a:r>
            <a:endParaRPr lang="en-US" sz="2800" dirty="0">
              <a:solidFill>
                <a:schemeClr val="bg1"/>
              </a:solidFill>
              <a:latin typeface="Arial Black" pitchFamily="34" charset="0"/>
            </a:endParaRPr>
          </a:p>
          <a:p>
            <a:pPr algn="ctr"/>
            <a:r>
              <a:rPr lang="en-US" b="1" dirty="0">
                <a:solidFill>
                  <a:schemeClr val="bg1"/>
                </a:solidFill>
                <a:latin typeface="Arial" pitchFamily="34" charset="0"/>
                <a:cs typeface="Arial" pitchFamily="34" charset="0"/>
              </a:rPr>
              <a:t>Period Covered: July 1 to August </a:t>
            </a:r>
            <a:r>
              <a:rPr lang="en-US" b="1" dirty="0" smtClean="0">
                <a:solidFill>
                  <a:schemeClr val="bg1"/>
                </a:solidFill>
                <a:latin typeface="Arial" pitchFamily="34" charset="0"/>
                <a:cs typeface="Arial" pitchFamily="34" charset="0"/>
              </a:rPr>
              <a:t>22, </a:t>
            </a:r>
            <a:r>
              <a:rPr lang="en-US" b="1" dirty="0">
                <a:solidFill>
                  <a:schemeClr val="bg1"/>
                </a:solidFill>
                <a:latin typeface="Arial" pitchFamily="34" charset="0"/>
                <a:cs typeface="Arial" pitchFamily="34" charset="0"/>
              </a:rPr>
              <a:t>2016</a:t>
            </a:r>
          </a:p>
        </p:txBody>
      </p:sp>
      <p:graphicFrame>
        <p:nvGraphicFramePr>
          <p:cNvPr id="5" name="Chart 4"/>
          <p:cNvGraphicFramePr/>
          <p:nvPr/>
        </p:nvGraphicFramePr>
        <p:xfrm>
          <a:off x="381000" y="1600200"/>
          <a:ext cx="8382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1066800"/>
            <a:ext cx="9144000" cy="461665"/>
          </a:xfrm>
          <a:prstGeom prst="rect">
            <a:avLst/>
          </a:prstGeom>
          <a:noFill/>
        </p:spPr>
        <p:txBody>
          <a:bodyPr wrap="square" rtlCol="0">
            <a:spAutoFit/>
          </a:bodyPr>
          <a:lstStyle/>
          <a:p>
            <a:pPr algn="ctr"/>
            <a:r>
              <a:rPr lang="en-US" sz="2400" dirty="0" smtClean="0">
                <a:latin typeface="Arial Black" pitchFamily="34" charset="0"/>
              </a:rPr>
              <a:t>No. of Incidents Perpetrated by MRC</a:t>
            </a:r>
            <a:endParaRPr lang="en-US" sz="2400" dirty="0">
              <a:latin typeface="Arial Black" pitchFamily="34" charset="0"/>
            </a:endParaRPr>
          </a:p>
        </p:txBody>
      </p:sp>
      <p:sp>
        <p:nvSpPr>
          <p:cNvPr id="8" name="TextBox 7"/>
          <p:cNvSpPr txBox="1"/>
          <p:nvPr/>
        </p:nvSpPr>
        <p:spPr>
          <a:xfrm>
            <a:off x="0" y="6305490"/>
            <a:ext cx="9144000" cy="461665"/>
          </a:xfrm>
          <a:prstGeom prst="rect">
            <a:avLst/>
          </a:prstGeom>
          <a:noFill/>
        </p:spPr>
        <p:txBody>
          <a:bodyPr wrap="square" rtlCol="0">
            <a:spAutoFit/>
          </a:bodyPr>
          <a:lstStyle/>
          <a:p>
            <a:pPr algn="ctr"/>
            <a:r>
              <a:rPr lang="en-US" sz="2400" dirty="0" smtClean="0">
                <a:latin typeface="Arial Black" pitchFamily="34" charset="0"/>
              </a:rPr>
              <a:t>Total: 309</a:t>
            </a:r>
            <a:endParaRPr lang="en-US" sz="2400" dirty="0">
              <a:latin typeface="Arial Black" pitchFamily="34" charset="0"/>
            </a:endParaRPr>
          </a:p>
        </p:txBody>
      </p:sp>
    </p:spTree>
    <p:extLst>
      <p:ext uri="{BB962C8B-B14F-4D97-AF65-F5344CB8AC3E}">
        <p14:creationId xmlns:p14="http://schemas.microsoft.com/office/powerpoint/2010/main" val="1935768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1"/>
          <p:cNvSpPr txBox="1">
            <a:spLocks noChangeArrowheads="1"/>
          </p:cNvSpPr>
          <p:nvPr/>
        </p:nvSpPr>
        <p:spPr bwMode="auto">
          <a:xfrm>
            <a:off x="0" y="2667000"/>
            <a:ext cx="9144000" cy="1524000"/>
          </a:xfrm>
          <a:prstGeom prst="rect">
            <a:avLst/>
          </a:prstGeom>
          <a:solidFill>
            <a:schemeClr val="tx2">
              <a:lumMod val="75000"/>
            </a:schemeClr>
          </a:solidFill>
          <a:ln w="9525">
            <a:noFill/>
            <a:miter lim="800000"/>
            <a:headEnd/>
            <a:tailEnd/>
          </a:ln>
        </p:spPr>
        <p:txBody>
          <a:bodyPr anchor="ctr"/>
          <a:lstStyle/>
          <a:p>
            <a:pPr algn="ctr"/>
            <a:r>
              <a:rPr lang="en-US" sz="4000" dirty="0" smtClean="0">
                <a:solidFill>
                  <a:schemeClr val="bg1"/>
                </a:solidFill>
                <a:latin typeface="Arial Rounded MT Bold" pitchFamily="34" charset="0"/>
              </a:rPr>
              <a:t>Deaths Investigated</a:t>
            </a:r>
            <a:endParaRPr lang="en-US" sz="4000" dirty="0">
              <a:solidFill>
                <a:schemeClr val="bg1"/>
              </a:solidFill>
              <a:latin typeface="Arial Rounded MT Bold" pitchFamily="34" charset="0"/>
            </a:endParaRPr>
          </a:p>
          <a:p>
            <a:pPr algn="ctr"/>
            <a:r>
              <a:rPr lang="en-US" sz="2800" dirty="0">
                <a:solidFill>
                  <a:schemeClr val="bg1"/>
                </a:solidFill>
                <a:latin typeface="Arial Rounded MT Bold" pitchFamily="34" charset="0"/>
              </a:rPr>
              <a:t>Period Covered: July 1 to August </a:t>
            </a:r>
            <a:r>
              <a:rPr lang="en-US" sz="2800" dirty="0" smtClean="0">
                <a:solidFill>
                  <a:schemeClr val="bg1"/>
                </a:solidFill>
                <a:latin typeface="Arial Rounded MT Bold" pitchFamily="34" charset="0"/>
              </a:rPr>
              <a:t>22, </a:t>
            </a:r>
            <a:r>
              <a:rPr lang="en-US" sz="2800" dirty="0">
                <a:solidFill>
                  <a:schemeClr val="bg1"/>
                </a:solidFill>
                <a:latin typeface="Arial Rounded MT Bold" pitchFamily="34" charset="0"/>
              </a:rPr>
              <a:t>2016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smtClean="0">
                <a:solidFill>
                  <a:schemeClr val="bg1"/>
                </a:solidFill>
                <a:latin typeface="Arial Rounded MT Bold" pitchFamily="34" charset="0"/>
              </a:rPr>
              <a:t>Deaths Investigated</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2" name="TextBox 1"/>
          <p:cNvSpPr txBox="1"/>
          <p:nvPr/>
        </p:nvSpPr>
        <p:spPr>
          <a:xfrm>
            <a:off x="1066800" y="1981200"/>
            <a:ext cx="6934200" cy="1754327"/>
          </a:xfrm>
          <a:prstGeom prst="rect">
            <a:avLst/>
          </a:prstGeom>
          <a:noFill/>
        </p:spPr>
        <p:txBody>
          <a:bodyPr wrap="square" rtlCol="0">
            <a:spAutoFit/>
          </a:bodyPr>
          <a:lstStyle/>
          <a:p>
            <a:r>
              <a:rPr lang="en-US" sz="3600" dirty="0" smtClean="0"/>
              <a:t>No. of Incidents		:	268</a:t>
            </a:r>
          </a:p>
          <a:p>
            <a:endParaRPr lang="en-US" sz="3600" dirty="0"/>
          </a:p>
          <a:p>
            <a:r>
              <a:rPr lang="en-US" sz="3600" dirty="0" smtClean="0"/>
              <a:t>No. of Victims		:	285</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smtClean="0">
                <a:solidFill>
                  <a:schemeClr val="bg1"/>
                </a:solidFill>
                <a:latin typeface="Arial Rounded MT Bold" pitchFamily="34" charset="0"/>
              </a:rPr>
              <a:t>Deaths Investigated</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12" name="TextBox 11"/>
          <p:cNvSpPr txBox="1">
            <a:spLocks noChangeArrowheads="1"/>
          </p:cNvSpPr>
          <p:nvPr/>
        </p:nvSpPr>
        <p:spPr bwMode="auto">
          <a:xfrm>
            <a:off x="4876800" y="630555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cases – </a:t>
            </a:r>
            <a:r>
              <a:rPr lang="en-US" sz="2000" b="1" dirty="0" smtClean="0">
                <a:latin typeface="Arial Rounded MT Bold" pitchFamily="34" charset="0"/>
              </a:rPr>
              <a:t>268 </a:t>
            </a:r>
            <a:endParaRPr lang="en-US" sz="2000" b="1" dirty="0">
              <a:latin typeface="Arial Rounded MT Bold" pitchFamily="34" charset="0"/>
            </a:endParaRPr>
          </a:p>
        </p:txBody>
      </p:sp>
      <p:graphicFrame>
        <p:nvGraphicFramePr>
          <p:cNvPr id="10" name="Chart 9"/>
          <p:cNvGraphicFramePr/>
          <p:nvPr/>
        </p:nvGraphicFramePr>
        <p:xfrm>
          <a:off x="457200" y="990600"/>
          <a:ext cx="80010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5"/>
          <p:cNvSpPr txBox="1">
            <a:spLocks noChangeArrowheads="1"/>
          </p:cNvSpPr>
          <p:nvPr/>
        </p:nvSpPr>
        <p:spPr bwMode="auto">
          <a:xfrm>
            <a:off x="0" y="990600"/>
            <a:ext cx="9144000" cy="400050"/>
          </a:xfrm>
          <a:prstGeom prst="rect">
            <a:avLst/>
          </a:prstGeom>
          <a:noFill/>
          <a:ln w="9525">
            <a:noFill/>
            <a:miter lim="800000"/>
            <a:headEnd/>
            <a:tailEnd/>
          </a:ln>
        </p:spPr>
        <p:txBody>
          <a:bodyPr wrap="square">
            <a:spAutoFit/>
          </a:bodyPr>
          <a:lstStyle/>
          <a:p>
            <a:pPr algn="ctr"/>
            <a:r>
              <a:rPr lang="en-US" sz="2000" b="1" dirty="0" smtClean="0">
                <a:latin typeface="Arial Black" pitchFamily="34" charset="0"/>
              </a:rPr>
              <a:t>Case Status</a:t>
            </a:r>
            <a:endParaRPr lang="en-US" sz="2000" b="1" dirty="0">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smtClean="0">
                <a:solidFill>
                  <a:schemeClr val="bg1"/>
                </a:solidFill>
                <a:latin typeface="Arial Rounded MT Bold" pitchFamily="34" charset="0"/>
              </a:rPr>
              <a:t>Deaths Investigated</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graphicFrame>
        <p:nvGraphicFramePr>
          <p:cNvPr id="5" name="Chart 4"/>
          <p:cNvGraphicFramePr/>
          <p:nvPr>
            <p:extLst>
              <p:ext uri="{D42A27DB-BD31-4B8C-83A1-F6EECF244321}">
                <p14:modId xmlns:p14="http://schemas.microsoft.com/office/powerpoint/2010/main" val="1026034864"/>
              </p:ext>
            </p:extLst>
          </p:nvPr>
        </p:nvGraphicFramePr>
        <p:xfrm>
          <a:off x="381000" y="1600200"/>
          <a:ext cx="8382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dirty="0" smtClean="0">
                <a:latin typeface="Arial Black" pitchFamily="34" charset="0"/>
              </a:rPr>
              <a:t>No. of Incidents Perpetrated by MRC</a:t>
            </a:r>
            <a:endParaRPr lang="en-US" sz="2800" dirty="0">
              <a:latin typeface="Arial Black" pitchFamily="34" charset="0"/>
            </a:endParaRPr>
          </a:p>
        </p:txBody>
      </p:sp>
      <p:sp>
        <p:nvSpPr>
          <p:cNvPr id="8" name="Rectangle 7">
            <a:hlinkClick r:id="rId3" action="ppaction://hlinksldjump"/>
          </p:cNvPr>
          <p:cNvSpPr/>
          <p:nvPr/>
        </p:nvSpPr>
        <p:spPr>
          <a:xfrm>
            <a:off x="2819400" y="6373813"/>
            <a:ext cx="3746500" cy="3317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latin typeface="Arial Black" panose="020B0A04020102020204" pitchFamily="34" charset="0"/>
              </a:rPr>
              <a:t>Total: </a:t>
            </a:r>
            <a:r>
              <a:rPr lang="en-US" b="1" dirty="0" smtClean="0">
                <a:latin typeface="Arial Black" panose="020B0A04020102020204" pitchFamily="34" charset="0"/>
              </a:rPr>
              <a:t>25</a:t>
            </a:r>
            <a:endParaRPr lang="en-US"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smtClean="0">
                <a:latin typeface="Arial Rounded MT Bold" pitchFamily="34" charset="0"/>
              </a:rPr>
              <a:t>OTHER ACTIVITIES</a:t>
            </a:r>
            <a:endParaRPr lang="fil-PH" sz="3200" b="1" dirty="0">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
        <p:nvSpPr>
          <p:cNvPr id="3" name="TextBox 2"/>
          <p:cNvSpPr txBox="1"/>
          <p:nvPr/>
        </p:nvSpPr>
        <p:spPr>
          <a:xfrm>
            <a:off x="609600" y="1524000"/>
            <a:ext cx="8077200" cy="4524315"/>
          </a:xfrm>
          <a:prstGeom prst="rect">
            <a:avLst/>
          </a:prstGeom>
          <a:noFill/>
        </p:spPr>
        <p:txBody>
          <a:bodyPr wrap="square">
            <a:spAutoFit/>
          </a:bodyPr>
          <a:lstStyle/>
          <a:p>
            <a:pPr marL="282575" indent="-282575" algn="just" fontAlgn="auto">
              <a:spcBef>
                <a:spcPts val="0"/>
              </a:spcBef>
              <a:spcAft>
                <a:spcPts val="0"/>
              </a:spcAft>
              <a:buFont typeface="Arial" pitchFamily="34" charset="0"/>
              <a:buChar char="•"/>
              <a:defRPr/>
            </a:pPr>
            <a:r>
              <a:rPr lang="en-US" sz="3200" b="1" dirty="0" smtClean="0">
                <a:latin typeface="Arial" pitchFamily="34" charset="0"/>
                <a:cs typeface="Arial" pitchFamily="34" charset="0"/>
              </a:rPr>
              <a:t>Evaluation of Unit Commanders’ Performance</a:t>
            </a:r>
          </a:p>
          <a:p>
            <a:pPr marL="282575" indent="-282575" algn="just" fontAlgn="auto">
              <a:spcBef>
                <a:spcPts val="0"/>
              </a:spcBef>
              <a:spcAft>
                <a:spcPts val="0"/>
              </a:spcAft>
              <a:buFont typeface="Arial" pitchFamily="34" charset="0"/>
              <a:buChar char="•"/>
              <a:defRPr/>
            </a:pPr>
            <a:endParaRPr lang="en-US" sz="3200" b="1" dirty="0" smtClean="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3200" b="1" dirty="0" smtClean="0">
                <a:latin typeface="Arial" pitchFamily="34" charset="0"/>
                <a:cs typeface="Arial" pitchFamily="34" charset="0"/>
              </a:rPr>
              <a:t>Validation of Reports</a:t>
            </a:r>
          </a:p>
          <a:p>
            <a:pPr marL="282575" indent="-282575" algn="just" fontAlgn="auto">
              <a:spcBef>
                <a:spcPts val="0"/>
              </a:spcBef>
              <a:spcAft>
                <a:spcPts val="0"/>
              </a:spcAft>
              <a:buFont typeface="Arial" pitchFamily="34" charset="0"/>
              <a:buChar char="•"/>
              <a:defRPr/>
            </a:pPr>
            <a:endParaRPr lang="en-US" sz="3200" b="1" dirty="0" smtClean="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3200" b="1" dirty="0" smtClean="0">
                <a:latin typeface="Arial" pitchFamily="34" charset="0"/>
                <a:cs typeface="Arial" pitchFamily="34" charset="0"/>
              </a:rPr>
              <a:t>Social </a:t>
            </a:r>
            <a:r>
              <a:rPr lang="en-US" sz="3200" b="1" dirty="0">
                <a:latin typeface="Arial" pitchFamily="34" charset="0"/>
                <a:cs typeface="Arial" pitchFamily="34" charset="0"/>
              </a:rPr>
              <a:t>I</a:t>
            </a:r>
            <a:r>
              <a:rPr lang="en-US" sz="3200" b="1" dirty="0" smtClean="0">
                <a:latin typeface="Arial" pitchFamily="34" charset="0"/>
                <a:cs typeface="Arial" pitchFamily="34" charset="0"/>
              </a:rPr>
              <a:t>mpact Analysis (GIS)</a:t>
            </a:r>
          </a:p>
          <a:p>
            <a:pPr marL="282575" indent="-282575" algn="just" fontAlgn="auto">
              <a:spcBef>
                <a:spcPts val="0"/>
              </a:spcBef>
              <a:spcAft>
                <a:spcPts val="0"/>
              </a:spcAft>
              <a:buFont typeface="Arial" pitchFamily="34" charset="0"/>
              <a:buChar char="•"/>
              <a:defRPr/>
            </a:pPr>
            <a:endParaRPr lang="en-US" sz="3200" b="1" dirty="0" smtClean="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3200" b="1" dirty="0" err="1" smtClean="0">
                <a:latin typeface="Arial" pitchFamily="34" charset="0"/>
                <a:cs typeface="Arial" pitchFamily="34" charset="0"/>
              </a:rPr>
              <a:t>SyncCom</a:t>
            </a:r>
            <a:endParaRPr lang="en-US" sz="3200" b="1"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smtClean="0">
                <a:latin typeface="Arial Rounded MT Bold" pitchFamily="34" charset="0"/>
              </a:rPr>
              <a:t>CHALLENGES</a:t>
            </a:r>
            <a:endParaRPr lang="fil-PH" sz="3200" b="1" dirty="0">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
        <p:nvSpPr>
          <p:cNvPr id="3" name="TextBox 2"/>
          <p:cNvSpPr txBox="1"/>
          <p:nvPr/>
        </p:nvSpPr>
        <p:spPr>
          <a:xfrm>
            <a:off x="838200" y="1600200"/>
            <a:ext cx="7620000" cy="3046988"/>
          </a:xfrm>
          <a:prstGeom prst="rect">
            <a:avLst/>
          </a:prstGeom>
          <a:noFill/>
        </p:spPr>
        <p:txBody>
          <a:bodyPr>
            <a:spAutoFit/>
          </a:bodyPr>
          <a:lstStyle/>
          <a:p>
            <a:pPr marL="282575" indent="-282575" algn="just" fontAlgn="auto">
              <a:spcBef>
                <a:spcPts val="0"/>
              </a:spcBef>
              <a:spcAft>
                <a:spcPts val="0"/>
              </a:spcAft>
              <a:buFont typeface="Arial" pitchFamily="34" charset="0"/>
              <a:buChar char="•"/>
              <a:defRPr/>
            </a:pPr>
            <a:r>
              <a:rPr lang="en-US" sz="3200" b="1" dirty="0" smtClean="0">
                <a:latin typeface="Arial" pitchFamily="34" charset="0"/>
                <a:cs typeface="Arial" pitchFamily="34" charset="0"/>
              </a:rPr>
              <a:t>Unsupportive LGEs</a:t>
            </a:r>
          </a:p>
          <a:p>
            <a:pPr marL="282575" indent="-282575" algn="just" fontAlgn="auto">
              <a:spcBef>
                <a:spcPts val="0"/>
              </a:spcBef>
              <a:spcAft>
                <a:spcPts val="0"/>
              </a:spcAft>
              <a:buFont typeface="Arial" pitchFamily="34" charset="0"/>
              <a:buChar char="•"/>
              <a:defRPr/>
            </a:pPr>
            <a:endParaRPr lang="en-US" sz="3200" b="1"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3200" b="1" dirty="0">
                <a:latin typeface="Arial" pitchFamily="34" charset="0"/>
                <a:cs typeface="Arial" pitchFamily="34" charset="0"/>
              </a:rPr>
              <a:t>U</a:t>
            </a:r>
            <a:r>
              <a:rPr lang="en-US" sz="3200" b="1" dirty="0" smtClean="0">
                <a:latin typeface="Arial" pitchFamily="34" charset="0"/>
                <a:cs typeface="Arial" pitchFamily="34" charset="0"/>
              </a:rPr>
              <a:t>nprepared LGUs</a:t>
            </a:r>
          </a:p>
          <a:p>
            <a:pPr marL="282575" indent="-282575" algn="just" fontAlgn="auto">
              <a:spcBef>
                <a:spcPts val="0"/>
              </a:spcBef>
              <a:spcAft>
                <a:spcPts val="0"/>
              </a:spcAft>
              <a:defRPr/>
            </a:pPr>
            <a:endParaRPr lang="en-US" sz="3200" b="1"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3200" b="1" dirty="0" smtClean="0">
                <a:latin typeface="Arial" pitchFamily="34" charset="0"/>
                <a:cs typeface="Arial" pitchFamily="34" charset="0"/>
              </a:rPr>
              <a:t>Budget allocation for drug testing</a:t>
            </a:r>
            <a:endParaRPr lang="en-US" sz="3200" b="1"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a:latin typeface="Arial Rounded MT Bold" pitchFamily="34" charset="0"/>
              </a:rPr>
              <a:t>ASSESSMENT</a:t>
            </a: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
        <p:nvSpPr>
          <p:cNvPr id="45059" name="TextBox 2"/>
          <p:cNvSpPr txBox="1">
            <a:spLocks noChangeArrowheads="1"/>
          </p:cNvSpPr>
          <p:nvPr/>
        </p:nvSpPr>
        <p:spPr bwMode="auto">
          <a:xfrm>
            <a:off x="838200" y="1447800"/>
            <a:ext cx="7620000" cy="3785652"/>
          </a:xfrm>
          <a:prstGeom prst="rect">
            <a:avLst/>
          </a:prstGeom>
          <a:noFill/>
          <a:ln w="9525">
            <a:noFill/>
            <a:miter lim="800000"/>
            <a:headEnd/>
            <a:tailEnd/>
          </a:ln>
        </p:spPr>
        <p:txBody>
          <a:bodyPr>
            <a:spAutoFit/>
          </a:bodyPr>
          <a:lstStyle/>
          <a:p>
            <a:pPr algn="just"/>
            <a:r>
              <a:rPr lang="en-US" sz="2400" dirty="0"/>
              <a:t>The </a:t>
            </a:r>
            <a:r>
              <a:rPr lang="en-US" sz="2400" dirty="0" smtClean="0"/>
              <a:t>campaign </a:t>
            </a:r>
            <a:r>
              <a:rPr lang="en-US" sz="2400" dirty="0"/>
              <a:t>against illegal drugs continues to gain </a:t>
            </a:r>
            <a:r>
              <a:rPr lang="en-US" sz="2400" dirty="0" smtClean="0"/>
              <a:t>momentum as </a:t>
            </a:r>
            <a:r>
              <a:rPr lang="en-US" sz="2400" dirty="0"/>
              <a:t>manifested by the number of </a:t>
            </a:r>
            <a:r>
              <a:rPr lang="en-US" sz="2400" dirty="0" err="1"/>
              <a:t>surrenderers</a:t>
            </a:r>
            <a:r>
              <a:rPr lang="en-US" sz="2400" dirty="0"/>
              <a:t>. </a:t>
            </a:r>
          </a:p>
          <a:p>
            <a:pPr algn="just"/>
            <a:endParaRPr lang="en-US" sz="2400" dirty="0"/>
          </a:p>
          <a:p>
            <a:pPr algn="just"/>
            <a:r>
              <a:rPr lang="en-US" sz="2400" dirty="0"/>
              <a:t>The </a:t>
            </a:r>
            <a:r>
              <a:rPr lang="en-US" sz="2400" dirty="0" smtClean="0"/>
              <a:t>Anti-Illegal </a:t>
            </a:r>
            <a:r>
              <a:rPr lang="en-US" sz="2400" dirty="0"/>
              <a:t>Drugs Campaign Plan “Double Barrel”  contributed to the significant decrease in the total crime </a:t>
            </a:r>
            <a:r>
              <a:rPr lang="en-US" sz="2400" dirty="0" smtClean="0"/>
              <a:t>volume.</a:t>
            </a:r>
          </a:p>
          <a:p>
            <a:pPr algn="just"/>
            <a:endParaRPr lang="en-US" sz="2400" dirty="0"/>
          </a:p>
          <a:p>
            <a:pPr algn="just"/>
            <a:r>
              <a:rPr lang="en-US" sz="2400" dirty="0"/>
              <a:t>Death Under Investigation (DUI)/Found Cadavers are murder cases and are being investigated by the PNP.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a:latin typeface="Arial Rounded MT Bold" pitchFamily="34" charset="0"/>
              </a:rPr>
              <a:t>ASSESSMENT</a:t>
            </a: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
        <p:nvSpPr>
          <p:cNvPr id="3" name="TextBox 2"/>
          <p:cNvSpPr txBox="1"/>
          <p:nvPr/>
        </p:nvSpPr>
        <p:spPr>
          <a:xfrm>
            <a:off x="838200" y="1143000"/>
            <a:ext cx="7620000" cy="5632311"/>
          </a:xfrm>
          <a:prstGeom prst="rect">
            <a:avLst/>
          </a:prstGeom>
          <a:noFill/>
        </p:spPr>
        <p:txBody>
          <a:bodyPr>
            <a:spAutoFit/>
          </a:bodyPr>
          <a:lstStyle/>
          <a:p>
            <a:pPr algn="just" fontAlgn="auto">
              <a:spcBef>
                <a:spcPts val="0"/>
              </a:spcBef>
              <a:spcAft>
                <a:spcPts val="0"/>
              </a:spcAft>
              <a:defRPr/>
            </a:pPr>
            <a:r>
              <a:rPr lang="en-US" sz="2400" dirty="0">
                <a:latin typeface="Arial" pitchFamily="34" charset="0"/>
                <a:cs typeface="Arial" pitchFamily="34" charset="0"/>
              </a:rPr>
              <a:t>The implementation of the PNP </a:t>
            </a:r>
            <a:r>
              <a:rPr lang="en-US" sz="2400" dirty="0" smtClean="0">
                <a:latin typeface="Arial" pitchFamily="34" charset="0"/>
                <a:cs typeface="Arial" pitchFamily="34" charset="0"/>
              </a:rPr>
              <a:t>Anti-Illegal Drugs </a:t>
            </a:r>
            <a:r>
              <a:rPr lang="en-US" sz="2400" dirty="0">
                <a:latin typeface="Arial" pitchFamily="34" charset="0"/>
                <a:cs typeface="Arial" pitchFamily="34" charset="0"/>
              </a:rPr>
              <a:t>Campaign Plan “Double Barrel” achieved the following:</a:t>
            </a:r>
          </a:p>
          <a:p>
            <a:pPr algn="just" fontAlgn="auto">
              <a:spcBef>
                <a:spcPts val="0"/>
              </a:spcBef>
              <a:spcAft>
                <a:spcPts val="0"/>
              </a:spcAft>
              <a:defRPr/>
            </a:pPr>
            <a:endParaRPr lang="en-US" sz="2400"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2400" dirty="0">
                <a:latin typeface="Arial" pitchFamily="34" charset="0"/>
                <a:cs typeface="Arial" pitchFamily="34" charset="0"/>
              </a:rPr>
              <a:t>revealed the true </a:t>
            </a:r>
            <a:r>
              <a:rPr lang="en-US" sz="2400" dirty="0" smtClean="0">
                <a:latin typeface="Arial" pitchFamily="34" charset="0"/>
                <a:cs typeface="Arial" pitchFamily="34" charset="0"/>
              </a:rPr>
              <a:t>picture and magnitude </a:t>
            </a:r>
            <a:r>
              <a:rPr lang="en-US" sz="2400" dirty="0">
                <a:latin typeface="Arial" pitchFamily="34" charset="0"/>
                <a:cs typeface="Arial" pitchFamily="34" charset="0"/>
              </a:rPr>
              <a:t>of the drug problem in the country</a:t>
            </a:r>
          </a:p>
          <a:p>
            <a:pPr marL="282575" indent="-282575"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2400" dirty="0">
                <a:latin typeface="Arial" pitchFamily="34" charset="0"/>
                <a:cs typeface="Arial" pitchFamily="34" charset="0"/>
              </a:rPr>
              <a:t>persuaded drug personalities to appear voluntarily to the authorities</a:t>
            </a:r>
          </a:p>
          <a:p>
            <a:pPr marL="282575" indent="-282575"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2400" dirty="0">
                <a:latin typeface="Arial" pitchFamily="34" charset="0"/>
                <a:cs typeface="Arial" pitchFamily="34" charset="0"/>
              </a:rPr>
              <a:t>intensified police operations </a:t>
            </a:r>
            <a:r>
              <a:rPr lang="en-US" sz="2400" dirty="0" smtClean="0">
                <a:latin typeface="Arial" pitchFamily="34" charset="0"/>
                <a:cs typeface="Arial" pitchFamily="34" charset="0"/>
              </a:rPr>
              <a:t>resulted in the reduction of crime incidents.</a:t>
            </a:r>
          </a:p>
          <a:p>
            <a:pPr marL="282575" indent="-282575"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r>
              <a:rPr lang="en-US" sz="2400" dirty="0">
                <a:latin typeface="Arial" pitchFamily="34" charset="0"/>
                <a:cs typeface="Arial" pitchFamily="34" charset="0"/>
              </a:rPr>
              <a:t>t</a:t>
            </a:r>
            <a:r>
              <a:rPr lang="en-US" sz="2400" dirty="0" smtClean="0">
                <a:latin typeface="Arial" pitchFamily="34" charset="0"/>
                <a:cs typeface="Arial" pitchFamily="34" charset="0"/>
              </a:rPr>
              <a:t>he Government’s War on Drugs is highly appreciated and supported by the public </a:t>
            </a:r>
            <a:endParaRPr lang="en-US" sz="2400" dirty="0">
              <a:latin typeface="Arial" pitchFamily="34" charset="0"/>
              <a:cs typeface="Arial" pitchFamily="34" charset="0"/>
            </a:endParaRPr>
          </a:p>
          <a:p>
            <a:pPr marL="282575" indent="-282575" algn="just" fontAlgn="auto">
              <a:spcBef>
                <a:spcPts val="0"/>
              </a:spcBef>
              <a:spcAft>
                <a:spcPts val="0"/>
              </a:spcAft>
              <a:buFont typeface="Arial" pitchFamily="34" charset="0"/>
              <a:buChar char="•"/>
              <a:defRPr/>
            </a:pP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743200"/>
            <a:ext cx="86868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a:latin typeface="Arial Rounded MT Bold" pitchFamily="34" charset="0"/>
              </a:rPr>
              <a:t>End of Presentation</a:t>
            </a: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52400"/>
            <a:ext cx="8686800" cy="685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Illegal Drugs Affectation</a:t>
            </a:r>
            <a:endParaRPr lang="en-US" sz="4800" b="1" dirty="0">
              <a:solidFill>
                <a:schemeClr val="bg1"/>
              </a:solidFill>
              <a:latin typeface="Arial Rounded MT Bold" pitchFamily="34" charset="0"/>
              <a:cs typeface="Tahoma" pitchFamily="34" charset="0"/>
            </a:endParaRPr>
          </a:p>
        </p:txBody>
      </p:sp>
      <p:sp>
        <p:nvSpPr>
          <p:cNvPr id="8" name="TextBox 7"/>
          <p:cNvSpPr txBox="1"/>
          <p:nvPr/>
        </p:nvSpPr>
        <p:spPr>
          <a:xfrm>
            <a:off x="0" y="990600"/>
            <a:ext cx="9144000" cy="461665"/>
          </a:xfrm>
          <a:prstGeom prst="rect">
            <a:avLst/>
          </a:prstGeom>
          <a:noFill/>
        </p:spPr>
        <p:txBody>
          <a:bodyPr wrap="square" rtlCol="0">
            <a:spAutoFit/>
          </a:bodyPr>
          <a:lstStyle/>
          <a:p>
            <a:pPr algn="ctr"/>
            <a:r>
              <a:rPr lang="en-US" sz="2400" b="1" dirty="0" smtClean="0"/>
              <a:t>Drug Affectation of Metro Manila</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1278093053"/>
              </p:ext>
            </p:extLst>
          </p:nvPr>
        </p:nvGraphicFramePr>
        <p:xfrm>
          <a:off x="533400" y="1447800"/>
          <a:ext cx="8077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105400" y="1600200"/>
            <a:ext cx="1905000" cy="369332"/>
          </a:xfrm>
          <a:prstGeom prst="rect">
            <a:avLst/>
          </a:prstGeom>
          <a:noFill/>
        </p:spPr>
        <p:txBody>
          <a:bodyPr wrap="square" rtlCol="0">
            <a:spAutoFit/>
          </a:bodyPr>
          <a:lstStyle/>
          <a:p>
            <a:r>
              <a:rPr lang="en-US" dirty="0" smtClean="0">
                <a:latin typeface="Arial Black" pitchFamily="34" charset="0"/>
              </a:rPr>
              <a:t>98 </a:t>
            </a:r>
            <a:r>
              <a:rPr lang="en-US" dirty="0" err="1" smtClean="0">
                <a:latin typeface="Arial Black" pitchFamily="34" charset="0"/>
              </a:rPr>
              <a:t>Barangays</a:t>
            </a:r>
            <a:endParaRPr lang="en-US" dirty="0">
              <a:latin typeface="Arial Black" pitchFamily="34" charset="0"/>
            </a:endParaRPr>
          </a:p>
        </p:txBody>
      </p:sp>
      <p:sp>
        <p:nvSpPr>
          <p:cNvPr id="6" name="TextBox 5"/>
          <p:cNvSpPr txBox="1"/>
          <p:nvPr/>
        </p:nvSpPr>
        <p:spPr>
          <a:xfrm>
            <a:off x="200025" y="1969532"/>
            <a:ext cx="2485698" cy="646331"/>
          </a:xfrm>
          <a:prstGeom prst="rect">
            <a:avLst/>
          </a:prstGeom>
          <a:noFill/>
        </p:spPr>
        <p:txBody>
          <a:bodyPr wrap="square" rtlCol="0">
            <a:spAutoFit/>
          </a:bodyPr>
          <a:lstStyle/>
          <a:p>
            <a:pPr algn="ctr"/>
            <a:r>
              <a:rPr lang="en-US" dirty="0" smtClean="0">
                <a:latin typeface="Arial Black" pitchFamily="34" charset="0"/>
              </a:rPr>
              <a:t>1,611 </a:t>
            </a:r>
            <a:r>
              <a:rPr lang="en-US" dirty="0" err="1" smtClean="0">
                <a:latin typeface="Arial Black" pitchFamily="34" charset="0"/>
              </a:rPr>
              <a:t>Barangays</a:t>
            </a:r>
            <a:endParaRPr lang="en-US" dirty="0" smtClean="0">
              <a:latin typeface="Arial Black" pitchFamily="34" charset="0"/>
            </a:endParaRPr>
          </a:p>
          <a:p>
            <a:pPr algn="ctr"/>
            <a:endParaRPr lang="en-US" dirty="0">
              <a:latin typeface="Arial Black" pitchFamily="34" charset="0"/>
            </a:endParaRPr>
          </a:p>
        </p:txBody>
      </p:sp>
      <p:sp>
        <p:nvSpPr>
          <p:cNvPr id="7" name="TextBox 8"/>
          <p:cNvSpPr txBox="1">
            <a:spLocks noChangeArrowheads="1"/>
          </p:cNvSpPr>
          <p:nvPr/>
        </p:nvSpPr>
        <p:spPr bwMode="auto">
          <a:xfrm>
            <a:off x="76200" y="6477000"/>
            <a:ext cx="1676400" cy="307777"/>
          </a:xfrm>
          <a:prstGeom prst="rect">
            <a:avLst/>
          </a:prstGeom>
          <a:noFill/>
          <a:ln w="9525">
            <a:noFill/>
            <a:miter lim="800000"/>
            <a:headEnd/>
            <a:tailEnd/>
          </a:ln>
        </p:spPr>
        <p:txBody>
          <a:bodyPr wrap="square">
            <a:spAutoFit/>
          </a:bodyPr>
          <a:lstStyle/>
          <a:p>
            <a:r>
              <a:rPr lang="en-PH" sz="1400" b="1" dirty="0">
                <a:latin typeface="Tw Cen MT" pitchFamily="34" charset="0"/>
              </a:rPr>
              <a:t>Source: </a:t>
            </a:r>
            <a:r>
              <a:rPr lang="en-PH" sz="1400" b="1" dirty="0" smtClean="0">
                <a:latin typeface="Tw Cen MT" pitchFamily="34" charset="0"/>
              </a:rPr>
              <a:t>NCRPO</a:t>
            </a:r>
            <a:endParaRPr lang="en-PH" sz="1400" b="1" dirty="0">
              <a:latin typeface="Tw Cen MT" pitchFamily="34" charset="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8600" y="2743200"/>
            <a:ext cx="86868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a:p>
            <a:pPr algn="ctr" fontAlgn="auto">
              <a:spcBef>
                <a:spcPts val="0"/>
              </a:spcBef>
              <a:spcAft>
                <a:spcPts val="0"/>
              </a:spcAft>
              <a:defRPr/>
            </a:pPr>
            <a:r>
              <a:rPr lang="fil-PH" sz="3200" b="1" dirty="0" smtClean="0">
                <a:latin typeface="Arial Rounded MT Bold" pitchFamily="34" charset="0"/>
              </a:rPr>
              <a:t>HYPERLINK</a:t>
            </a:r>
            <a:endParaRPr lang="fil-PH" sz="3200" b="1" dirty="0">
              <a:latin typeface="Arial Rounded MT Bold" pitchFamily="34" charset="0"/>
            </a:endParaRPr>
          </a:p>
          <a:p>
            <a:pPr algn="ctr" fontAlgn="auto">
              <a:spcBef>
                <a:spcPts val="0"/>
              </a:spcBef>
              <a:spcAft>
                <a:spcPts val="0"/>
              </a:spcAft>
              <a:defRPr/>
            </a:pPr>
            <a:endParaRPr lang="en-US" sz="3200" b="1" dirty="0">
              <a:solidFill>
                <a:schemeClr val="bg1"/>
              </a:solidFill>
              <a:latin typeface="Arial Rounded MT Bold"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12636483"/>
              </p:ext>
            </p:extLst>
          </p:nvPr>
        </p:nvGraphicFramePr>
        <p:xfrm>
          <a:off x="304800" y="152400"/>
          <a:ext cx="8534400" cy="5901082"/>
        </p:xfrm>
        <a:graphic>
          <a:graphicData uri="http://schemas.openxmlformats.org/drawingml/2006/table">
            <a:tbl>
              <a:tblPr firstRow="1" firstCol="1" bandRow="1">
                <a:tableStyleId>{5C22544A-7EE6-4342-B048-85BDC9FD1C3A}</a:tableStyleId>
              </a:tblPr>
              <a:tblGrid>
                <a:gridCol w="4101446"/>
                <a:gridCol w="1588154"/>
                <a:gridCol w="2844800"/>
              </a:tblGrid>
              <a:tr h="515013">
                <a:tc gridSpan="3">
                  <a:txBody>
                    <a:bodyPr/>
                    <a:lstStyle/>
                    <a:p>
                      <a:pPr marL="0" marR="0" algn="ctr">
                        <a:lnSpc>
                          <a:spcPct val="115000"/>
                        </a:lnSpc>
                        <a:spcBef>
                          <a:spcPts val="0"/>
                        </a:spcBef>
                        <a:spcAft>
                          <a:spcPts val="0"/>
                        </a:spcAft>
                      </a:pPr>
                      <a:r>
                        <a:rPr lang="en-US" sz="2400" dirty="0">
                          <a:effectLst/>
                        </a:rPr>
                        <a:t>KILLED IN ACTION</a:t>
                      </a:r>
                      <a:endParaRPr lang="en-US" sz="20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515013">
                <a:tc>
                  <a:txBody>
                    <a:bodyPr/>
                    <a:lstStyle/>
                    <a:p>
                      <a:pPr marL="0" marR="0" algn="ctr">
                        <a:lnSpc>
                          <a:spcPct val="115000"/>
                        </a:lnSpc>
                        <a:spcBef>
                          <a:spcPts val="0"/>
                        </a:spcBef>
                        <a:spcAft>
                          <a:spcPts val="0"/>
                        </a:spcAft>
                      </a:pPr>
                      <a:r>
                        <a:rPr lang="en-US" sz="2400" dirty="0">
                          <a:effectLst/>
                        </a:rPr>
                        <a:t>RANK/NAME</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effectLst/>
                        </a:rPr>
                        <a:t>DATE</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effectLst/>
                        </a:rPr>
                        <a:t>AREA OF OPERATION</a:t>
                      </a:r>
                      <a:endParaRPr lang="en-US" sz="2000">
                        <a:effectLst/>
                        <a:latin typeface="Calibri"/>
                        <a:ea typeface="Calibri"/>
                        <a:cs typeface="Times New Roman"/>
                      </a:endParaRPr>
                    </a:p>
                  </a:txBody>
                  <a:tcPr marL="68580" marR="68580" marT="0" marB="0" anchor="ctr"/>
                </a:tc>
              </a:tr>
              <a:tr h="515013">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SPO3 LIMUEL MAHABA PANLIGAN</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July 17,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effectLst/>
                        </a:rPr>
                        <a:t>Batangas</a:t>
                      </a:r>
                      <a:endParaRPr lang="en-US" sz="2000">
                        <a:effectLst/>
                        <a:latin typeface="Calibri"/>
                        <a:ea typeface="Calibri"/>
                        <a:cs typeface="Times New Roman"/>
                      </a:endParaRPr>
                    </a:p>
                  </a:txBody>
                  <a:tcPr marL="68580" marR="68580" marT="0" marB="0" anchor="ctr"/>
                </a:tc>
              </a:tr>
              <a:tr h="515013">
                <a:tc>
                  <a:txBody>
                    <a:bodyPr/>
                    <a:lstStyle/>
                    <a:p>
                      <a:pPr marL="0" marR="0" lvl="0" indent="0">
                        <a:lnSpc>
                          <a:spcPct val="115000"/>
                        </a:lnSpc>
                        <a:spcBef>
                          <a:spcPts val="0"/>
                        </a:spcBef>
                        <a:spcAft>
                          <a:spcPts val="0"/>
                        </a:spcAft>
                        <a:buClr>
                          <a:srgbClr val="222222"/>
                        </a:buClr>
                        <a:buSzPts val="950"/>
                        <a:buFont typeface="Arial"/>
                        <a:buNone/>
                      </a:pPr>
                      <a:r>
                        <a:rPr lang="en-US" sz="2000" dirty="0" smtClean="0">
                          <a:effectLst/>
                          <a:latin typeface="Calibri"/>
                          <a:ea typeface="Calibri"/>
                          <a:cs typeface="Times New Roman"/>
                        </a:rPr>
                        <a:t>PO2 ARMAND</a:t>
                      </a:r>
                      <a:r>
                        <a:rPr lang="en-US" sz="2000" baseline="0" dirty="0" smtClean="0">
                          <a:effectLst/>
                          <a:latin typeface="Calibri"/>
                          <a:ea typeface="Calibri"/>
                          <a:cs typeface="Times New Roman"/>
                        </a:rPr>
                        <a:t> VILLANUEVA JUPIA</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July 26, 2016</a:t>
                      </a:r>
                    </a:p>
                    <a:p>
                      <a:pPr marL="0" marR="0" algn="ctr">
                        <a:lnSpc>
                          <a:spcPct val="115000"/>
                        </a:lnSpc>
                        <a:spcBef>
                          <a:spcPts val="0"/>
                        </a:spcBef>
                        <a:spcAft>
                          <a:spcPts val="0"/>
                        </a:spcAft>
                      </a:pPr>
                      <a:r>
                        <a:rPr lang="en-US" sz="2000" dirty="0" smtClean="0">
                          <a:effectLst/>
                          <a:latin typeface="Calibri"/>
                          <a:ea typeface="Calibri"/>
                          <a:cs typeface="Times New Roman"/>
                        </a:rPr>
                        <a:t>Incurred GSW</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err="1" smtClean="0">
                          <a:effectLst/>
                          <a:latin typeface="+mn-lt"/>
                          <a:ea typeface="Calibri"/>
                          <a:cs typeface="Times New Roman"/>
                        </a:rPr>
                        <a:t>Zamboanga</a:t>
                      </a:r>
                      <a:r>
                        <a:rPr lang="en-US" sz="2000" baseline="0" dirty="0" smtClean="0">
                          <a:effectLst/>
                          <a:latin typeface="+mn-lt"/>
                          <a:ea typeface="Calibri"/>
                          <a:cs typeface="Times New Roman"/>
                        </a:rPr>
                        <a:t> Del Sur</a:t>
                      </a:r>
                      <a:endParaRPr lang="en-US" sz="2000" dirty="0" smtClean="0">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Calibri"/>
                          <a:cs typeface="Times New Roman"/>
                        </a:rPr>
                        <a:t>(Aug 18, 2016 date</a:t>
                      </a:r>
                      <a:r>
                        <a:rPr lang="en-US" sz="2000" baseline="0" dirty="0" smtClean="0">
                          <a:effectLst/>
                          <a:latin typeface="+mn-lt"/>
                          <a:ea typeface="Calibri"/>
                          <a:cs typeface="Times New Roman"/>
                        </a:rPr>
                        <a:t> of de</a:t>
                      </a:r>
                      <a:r>
                        <a:rPr lang="en-US" sz="2000" baseline="0" dirty="0" smtClean="0">
                          <a:effectLst/>
                          <a:latin typeface="Calibri"/>
                          <a:ea typeface="Calibri"/>
                          <a:cs typeface="Times New Roman"/>
                        </a:rPr>
                        <a:t>ath)</a:t>
                      </a:r>
                      <a:endParaRPr lang="en-US" sz="2000" dirty="0" smtClean="0">
                        <a:effectLst/>
                        <a:latin typeface="+mn-lt"/>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SPO3 EDMAR BUMAGAT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Aug 3,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Makati City</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PO3 JERSON C AUTIDA</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Aug 10,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Bukidnon</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PSINSP ORLANDO R GUIRA</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Aug 13,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Tacurong</a:t>
                      </a:r>
                      <a:r>
                        <a:rPr lang="en-US" sz="2000" dirty="0">
                          <a:effectLst/>
                        </a:rPr>
                        <a:t> City</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PO3 NESTOR DIMAANO </a:t>
                      </a:r>
                      <a:r>
                        <a:rPr lang="en-US" sz="2000" dirty="0" err="1">
                          <a:effectLst/>
                        </a:rPr>
                        <a:t>DIMAANO</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Aug 18,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Batangas</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a:effectLst/>
                        </a:rPr>
                        <a:t>PSINS MARK GIL S GARCIA</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Aug 20,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Rizal</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smtClean="0">
                          <a:effectLst/>
                          <a:latin typeface="Calibri"/>
                          <a:ea typeface="Calibri"/>
                          <a:cs typeface="Times New Roman"/>
                        </a:rPr>
                        <a:t>SPO3 MARLON NICOLAS</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Aug 22, 2016 </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smtClean="0">
                          <a:effectLst/>
                          <a:latin typeface="Calibri"/>
                          <a:ea typeface="Calibri"/>
                          <a:cs typeface="Times New Roman"/>
                        </a:rPr>
                        <a:t>Pangasinan</a:t>
                      </a:r>
                      <a:endParaRPr lang="en-US" sz="2000" dirty="0">
                        <a:effectLst/>
                        <a:latin typeface="Calibri"/>
                        <a:ea typeface="Calibri"/>
                        <a:cs typeface="Times New Roman"/>
                      </a:endParaRPr>
                    </a:p>
                  </a:txBody>
                  <a:tcPr marL="68580" marR="68580" marT="0" marB="0" anchor="ctr"/>
                </a:tc>
              </a:tr>
              <a:tr h="472069">
                <a:tc>
                  <a:txBody>
                    <a:bodyPr/>
                    <a:lstStyle/>
                    <a:p>
                      <a:pPr marL="0" marR="0" lvl="0" indent="0">
                        <a:lnSpc>
                          <a:spcPct val="115000"/>
                        </a:lnSpc>
                        <a:spcBef>
                          <a:spcPts val="0"/>
                        </a:spcBef>
                        <a:spcAft>
                          <a:spcPts val="0"/>
                        </a:spcAft>
                        <a:buClr>
                          <a:srgbClr val="222222"/>
                        </a:buClr>
                        <a:buSzPts val="950"/>
                        <a:buFont typeface="Arial"/>
                        <a:buNone/>
                      </a:pPr>
                      <a:r>
                        <a:rPr lang="en-US" sz="2000" dirty="0" smtClean="0">
                          <a:effectLst/>
                          <a:latin typeface="Calibri"/>
                          <a:ea typeface="Calibri"/>
                          <a:cs typeface="Times New Roman"/>
                        </a:rPr>
                        <a:t>PO3 JENNY AGBAYANI</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Aug 22, 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smtClean="0">
                          <a:effectLst/>
                          <a:latin typeface="+mn-lt"/>
                          <a:ea typeface="Calibri"/>
                          <a:cs typeface="Times New Roman"/>
                        </a:rPr>
                        <a:t>Pangasinan</a:t>
                      </a:r>
                      <a:endParaRPr lang="en-US" sz="2000" dirty="0">
                        <a:effectLst/>
                        <a:latin typeface="Calibri"/>
                        <a:ea typeface="Calibri"/>
                        <a:cs typeface="Times New Roman"/>
                      </a:endParaRPr>
                    </a:p>
                  </a:txBody>
                  <a:tcPr marL="68580" marR="68580" marT="0" marB="0" anchor="ctr"/>
                </a:tc>
              </a:tr>
            </a:tbl>
          </a:graphicData>
        </a:graphic>
      </p:graphicFrame>
      <p:sp>
        <p:nvSpPr>
          <p:cNvPr id="9" name="Right Arrow 8">
            <a:hlinkClick r:id="rId2" action="ppaction://hlinksldjump"/>
          </p:cNvPr>
          <p:cNvSpPr/>
          <p:nvPr/>
        </p:nvSpPr>
        <p:spPr>
          <a:xfrm flipH="1">
            <a:off x="7848600" y="62484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55916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2522313"/>
              </p:ext>
            </p:extLst>
          </p:nvPr>
        </p:nvGraphicFramePr>
        <p:xfrm>
          <a:off x="304800" y="152400"/>
          <a:ext cx="8534400" cy="6400800"/>
        </p:xfrm>
        <a:graphic>
          <a:graphicData uri="http://schemas.openxmlformats.org/drawingml/2006/table">
            <a:tbl>
              <a:tblPr firstRow="1" firstCol="1" bandRow="1">
                <a:tableStyleId>{5C22544A-7EE6-4342-B048-85BDC9FD1C3A}</a:tableStyleId>
              </a:tblPr>
              <a:tblGrid>
                <a:gridCol w="4178541"/>
                <a:gridCol w="1511060"/>
                <a:gridCol w="2844799"/>
              </a:tblGrid>
              <a:tr h="320040">
                <a:tc gridSpan="3">
                  <a:txBody>
                    <a:bodyPr/>
                    <a:lstStyle/>
                    <a:p>
                      <a:pPr marL="0" marR="0" algn="ctr">
                        <a:lnSpc>
                          <a:spcPct val="115000"/>
                        </a:lnSpc>
                        <a:spcBef>
                          <a:spcPts val="0"/>
                        </a:spcBef>
                        <a:spcAft>
                          <a:spcPts val="0"/>
                        </a:spcAft>
                      </a:pPr>
                      <a:r>
                        <a:rPr lang="en-US" sz="1800" dirty="0">
                          <a:effectLst/>
                        </a:rPr>
                        <a:t>WOUNDED IN ACTION</a:t>
                      </a:r>
                      <a:endParaRPr lang="en-US" sz="16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20040">
                <a:tc>
                  <a:txBody>
                    <a:bodyPr/>
                    <a:lstStyle/>
                    <a:p>
                      <a:pPr marL="0" marR="0" algn="ctr">
                        <a:lnSpc>
                          <a:spcPct val="115000"/>
                        </a:lnSpc>
                        <a:spcBef>
                          <a:spcPts val="0"/>
                        </a:spcBef>
                        <a:spcAft>
                          <a:spcPts val="0"/>
                        </a:spcAft>
                      </a:pPr>
                      <a:r>
                        <a:rPr lang="en-US" sz="1800" dirty="0">
                          <a:effectLst/>
                        </a:rPr>
                        <a:t>RANK/NAME</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DATE</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AREA OF OPERATION</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PCI MELANIO PASCUAL VINORAY</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7,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Santiago City, Isabela</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PSUPT JEAN S FAJARDO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San Fernando, Pampanga</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SPO1 BONIFACIO C CORPUZ</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18,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Hermosa, Bataan</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PO1 REY ANTHONY C CRISTOBAL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Dinalupihan, Bataan</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SPO1 ROBERTO L AMDEO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Cavite</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PSINSP J-RALE O PAALISBO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Leyte</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PO3 JEROME G MENDOZA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Leyte</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PO2 ANTONIO DADOR JR.</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Leyte</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SPO1 RONALD C EUGENIO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Aug 6,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Misamis Oriental</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PSINSP RICKY BOY A REMOROZA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Aug 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Davao del Sur</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PO2 JAN REYWAN L ABADIA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30,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Davao del Sur</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PO2 AR JAY A BRAVO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 Aug 3,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Davao del Sur</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SPO1 NADZMIR AJIBON</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Aug 2, 2016</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Jolo, Sulu</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PO2 ROMMEL SARIBAN</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Aug 11,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Lamitan, Basilan</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PO1 JAINAL ARPA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Aug 11,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Lamitan, Basilan</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PO2 ALVIN D TADUYO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28,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Taguig City</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SPO3 NOE B BANDOQUILLO</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July 1, 2016</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Marikina City</a:t>
                      </a:r>
                      <a:endParaRPr lang="en-US" sz="1600">
                        <a:effectLst/>
                        <a:latin typeface="Calibri"/>
                        <a:ea typeface="Calibri"/>
                        <a:cs typeface="Times New Roman"/>
                      </a:endParaRPr>
                    </a:p>
                  </a:txBody>
                  <a:tcPr marL="68580" marR="68580" marT="0" marB="0" anchor="ctr"/>
                </a:tc>
              </a:tr>
              <a:tr h="320040">
                <a:tc>
                  <a:txBody>
                    <a:bodyPr/>
                    <a:lstStyle/>
                    <a:p>
                      <a:pPr marL="0" marR="0" lvl="0" indent="0">
                        <a:lnSpc>
                          <a:spcPct val="115000"/>
                        </a:lnSpc>
                        <a:spcBef>
                          <a:spcPts val="0"/>
                        </a:spcBef>
                        <a:spcAft>
                          <a:spcPts val="0"/>
                        </a:spcAft>
                        <a:buFont typeface="+mj-lt"/>
                        <a:buNone/>
                      </a:pPr>
                      <a:r>
                        <a:rPr lang="en-US" sz="1800" dirty="0">
                          <a:effectLst/>
                        </a:rPr>
                        <a:t>PO1 WILFREDO A CAHAYAG</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July 1, 2016</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Marikina City</a:t>
                      </a:r>
                      <a:endParaRPr lang="en-US" sz="1600" dirty="0">
                        <a:effectLst/>
                        <a:latin typeface="Calibri"/>
                        <a:ea typeface="Calibri"/>
                        <a:cs typeface="Times New Roman"/>
                      </a:endParaRPr>
                    </a:p>
                  </a:txBody>
                  <a:tcPr marL="68580" marR="68580" marT="0" marB="0" anchor="ctr"/>
                </a:tc>
              </a:tr>
            </a:tbl>
          </a:graphicData>
        </a:graphic>
      </p:graphicFrame>
      <p:sp>
        <p:nvSpPr>
          <p:cNvPr id="7" name="Right Arrow 6">
            <a:hlinkClick r:id="rId2" action="ppaction://hlinksldjump"/>
          </p:cNvPr>
          <p:cNvSpPr/>
          <p:nvPr/>
        </p:nvSpPr>
        <p:spPr>
          <a:xfrm flipH="1">
            <a:off x="7848600" y="6172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221346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0353783"/>
              </p:ext>
            </p:extLst>
          </p:nvPr>
        </p:nvGraphicFramePr>
        <p:xfrm>
          <a:off x="228600" y="228600"/>
          <a:ext cx="8686800" cy="5791200"/>
        </p:xfrm>
        <a:graphic>
          <a:graphicData uri="http://schemas.openxmlformats.org/drawingml/2006/table">
            <a:tbl>
              <a:tblPr firstRow="1" firstCol="1" bandRow="1">
                <a:tableStyleId>{5C22544A-7EE6-4342-B048-85BDC9FD1C3A}</a:tableStyleId>
              </a:tblPr>
              <a:tblGrid>
                <a:gridCol w="2894632"/>
                <a:gridCol w="2896084"/>
                <a:gridCol w="2896084"/>
              </a:tblGrid>
              <a:tr h="591550">
                <a:tc gridSpan="3">
                  <a:txBody>
                    <a:bodyPr/>
                    <a:lstStyle/>
                    <a:p>
                      <a:pPr marL="0" marR="0" algn="ctr">
                        <a:lnSpc>
                          <a:spcPct val="115000"/>
                        </a:lnSpc>
                        <a:spcBef>
                          <a:spcPts val="0"/>
                        </a:spcBef>
                        <a:spcAft>
                          <a:spcPts val="0"/>
                        </a:spcAft>
                      </a:pPr>
                      <a:r>
                        <a:rPr lang="en-US" sz="2400" b="1" dirty="0" smtClean="0">
                          <a:effectLst/>
                          <a:latin typeface="Calibri"/>
                          <a:ea typeface="Calibri"/>
                          <a:cs typeface="Times New Roman"/>
                        </a:rPr>
                        <a:t>KILLED IN ACTION</a:t>
                      </a:r>
                      <a:endParaRPr lang="en-US" sz="2400" b="1" dirty="0">
                        <a:effectLst/>
                        <a:latin typeface="Calibri"/>
                        <a:ea typeface="Calibri"/>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r>
              <a:tr h="937676">
                <a:tc>
                  <a:txBody>
                    <a:bodyPr/>
                    <a:lstStyle/>
                    <a:p>
                      <a:pPr marL="0" marR="0" algn="ctr">
                        <a:lnSpc>
                          <a:spcPct val="115000"/>
                        </a:lnSpc>
                        <a:spcBef>
                          <a:spcPts val="0"/>
                        </a:spcBef>
                        <a:spcAft>
                          <a:spcPts val="0"/>
                        </a:spcAft>
                      </a:pPr>
                      <a:r>
                        <a:rPr lang="en-US" sz="2000" dirty="0">
                          <a:effectLst/>
                        </a:rPr>
                        <a:t>Name</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Place of Operations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Date and Time</a:t>
                      </a:r>
                      <a:endParaRPr lang="en-US" sz="1800" dirty="0">
                        <a:effectLst/>
                        <a:latin typeface="Calibri"/>
                        <a:ea typeface="Calibri"/>
                        <a:cs typeface="Times New Roman"/>
                      </a:endParaRPr>
                    </a:p>
                  </a:txBody>
                  <a:tcPr marL="68580" marR="68580" marT="0" marB="0" anchor="ctr"/>
                </a:tc>
              </a:tr>
              <a:tr h="1420658">
                <a:tc>
                  <a:txBody>
                    <a:bodyPr/>
                    <a:lstStyle/>
                    <a:p>
                      <a:pPr marL="0" marR="0" algn="l">
                        <a:lnSpc>
                          <a:spcPct val="115000"/>
                        </a:lnSpc>
                        <a:spcBef>
                          <a:spcPts val="0"/>
                        </a:spcBef>
                        <a:spcAft>
                          <a:spcPts val="0"/>
                        </a:spcAft>
                      </a:pPr>
                      <a:r>
                        <a:rPr lang="en-US" sz="2000">
                          <a:effectLst/>
                        </a:rPr>
                        <a:t>CPL JOSEL P MIRAVALLES</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4:50 AM of August 14, 2016</a:t>
                      </a:r>
                      <a:endParaRPr lang="en-US" sz="1800" dirty="0">
                        <a:effectLst/>
                        <a:latin typeface="Calibri"/>
                        <a:ea typeface="Calibri"/>
                        <a:cs typeface="Times New Roman"/>
                      </a:endParaRPr>
                    </a:p>
                  </a:txBody>
                  <a:tcPr marL="68580" marR="68580" marT="0" marB="0" anchor="ctr"/>
                </a:tc>
              </a:tr>
              <a:tr h="1420658">
                <a:tc>
                  <a:txBody>
                    <a:bodyPr/>
                    <a:lstStyle/>
                    <a:p>
                      <a:pPr marL="0" marR="0" algn="l">
                        <a:lnSpc>
                          <a:spcPct val="115000"/>
                        </a:lnSpc>
                        <a:spcBef>
                          <a:spcPts val="0"/>
                        </a:spcBef>
                        <a:spcAft>
                          <a:spcPts val="0"/>
                        </a:spcAft>
                      </a:pPr>
                      <a:r>
                        <a:rPr lang="en-US" sz="2000">
                          <a:effectLst/>
                        </a:rPr>
                        <a:t>PFC JAYPEE C DURAN</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4:50 AM of August 14, 2016</a:t>
                      </a:r>
                      <a:endParaRPr lang="en-US" sz="1800" dirty="0">
                        <a:effectLst/>
                        <a:latin typeface="Calibri"/>
                        <a:ea typeface="Calibri"/>
                        <a:cs typeface="Times New Roman"/>
                      </a:endParaRPr>
                    </a:p>
                  </a:txBody>
                  <a:tcPr marL="68580" marR="68580" marT="0" marB="0" anchor="ctr"/>
                </a:tc>
              </a:tr>
              <a:tr h="1420658">
                <a:tc>
                  <a:txBody>
                    <a:bodyPr/>
                    <a:lstStyle/>
                    <a:p>
                      <a:pPr marL="0" marR="0" algn="l">
                        <a:lnSpc>
                          <a:spcPct val="115000"/>
                        </a:lnSpc>
                        <a:spcBef>
                          <a:spcPts val="0"/>
                        </a:spcBef>
                        <a:spcAft>
                          <a:spcPts val="0"/>
                        </a:spcAft>
                      </a:pPr>
                      <a:r>
                        <a:rPr lang="en-US" sz="2000">
                          <a:effectLst/>
                        </a:rPr>
                        <a:t>PO3(petty officer) DAR M. ESPALLARDO</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4:50 AM of August 14, 2016</a:t>
                      </a:r>
                      <a:endParaRPr lang="en-US" sz="1800" dirty="0">
                        <a:effectLst/>
                        <a:latin typeface="Calibri"/>
                        <a:ea typeface="Calibri"/>
                        <a:cs typeface="Times New Roman"/>
                      </a:endParaRPr>
                    </a:p>
                  </a:txBody>
                  <a:tcPr marL="68580" marR="68580" marT="0" marB="0" anchor="ctr"/>
                </a:tc>
              </a:tr>
            </a:tbl>
          </a:graphicData>
        </a:graphic>
      </p:graphicFrame>
      <p:sp>
        <p:nvSpPr>
          <p:cNvPr id="5" name="Right Arrow 4">
            <a:hlinkClick r:id="rId2" action="ppaction://hlinksldjump"/>
          </p:cNvPr>
          <p:cNvSpPr/>
          <p:nvPr/>
        </p:nvSpPr>
        <p:spPr>
          <a:xfrm flipH="1">
            <a:off x="7848600" y="6172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298971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8736145"/>
              </p:ext>
            </p:extLst>
          </p:nvPr>
        </p:nvGraphicFramePr>
        <p:xfrm>
          <a:off x="304800" y="76200"/>
          <a:ext cx="8516545" cy="6402280"/>
        </p:xfrm>
        <a:graphic>
          <a:graphicData uri="http://schemas.openxmlformats.org/drawingml/2006/table">
            <a:tbl>
              <a:tblPr firstRow="1" firstCol="1" bandRow="1">
                <a:tableStyleId>{5C22544A-7EE6-4342-B048-85BDC9FD1C3A}</a:tableStyleId>
              </a:tblPr>
              <a:tblGrid>
                <a:gridCol w="2837901"/>
                <a:gridCol w="3867699"/>
                <a:gridCol w="1810945"/>
              </a:tblGrid>
              <a:tr h="346730">
                <a:tc gridSpan="3">
                  <a:txBody>
                    <a:bodyPr/>
                    <a:lstStyle/>
                    <a:p>
                      <a:pPr marL="0" marR="0" algn="ctr">
                        <a:lnSpc>
                          <a:spcPct val="115000"/>
                        </a:lnSpc>
                        <a:spcBef>
                          <a:spcPts val="0"/>
                        </a:spcBef>
                        <a:spcAft>
                          <a:spcPts val="0"/>
                        </a:spcAft>
                      </a:pPr>
                      <a:r>
                        <a:rPr lang="en-US" sz="2400" dirty="0" smtClean="0">
                          <a:effectLst/>
                          <a:latin typeface="Calibri"/>
                          <a:ea typeface="Calibri"/>
                          <a:cs typeface="Times New Roman"/>
                        </a:rPr>
                        <a:t>WOUNDED IN ACTION</a:t>
                      </a:r>
                      <a:endParaRPr lang="en-US" sz="2400" dirty="0">
                        <a:effectLst/>
                        <a:latin typeface="Calibri"/>
                        <a:ea typeface="Calibri"/>
                        <a:cs typeface="Times New Roman"/>
                      </a:endParaRPr>
                    </a:p>
                  </a:txBody>
                  <a:tcPr marL="43408" marR="43408"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43408" marR="43408"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43408" marR="43408" marT="0" marB="0"/>
                </a:tc>
              </a:tr>
              <a:tr h="346730">
                <a:tc>
                  <a:txBody>
                    <a:bodyPr/>
                    <a:lstStyle/>
                    <a:p>
                      <a:pPr marL="0" marR="0" algn="ctr">
                        <a:lnSpc>
                          <a:spcPct val="115000"/>
                        </a:lnSpc>
                        <a:spcBef>
                          <a:spcPts val="0"/>
                        </a:spcBef>
                        <a:spcAft>
                          <a:spcPts val="0"/>
                        </a:spcAft>
                      </a:pPr>
                      <a:r>
                        <a:rPr lang="en-US" sz="2000" dirty="0">
                          <a:effectLst/>
                        </a:rPr>
                        <a:t>Name</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a:effectLst/>
                        </a:rPr>
                        <a:t>Place of Operations</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Date</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2LT RUEL Q. FORTUNA</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SGT AIRINIO B GRAFEL JR</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a:effectLst/>
                        </a:rPr>
                        <a:t>Brgy. Nabalawag, Midsayap, Cotabato</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CPL RONEL B GOLEZ</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a:effectLst/>
                        </a:rPr>
                        <a:t>Brgy. Nabalawag, Midsayap, Cotabato</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CPL DIO CEASAR ESPANOLA</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a:effectLst/>
                        </a:rPr>
                        <a:t>Brgy. Nabalawag, Midsayap, Cotabato</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PVT NORMEL F GRANDE</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a:effectLst/>
                        </a:rPr>
                        <a:t>Brgy. Nabalawag, Midsayap, Cotabato</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dirty="0">
                          <a:effectLst/>
                        </a:rPr>
                        <a:t>PFC ROMNICK CLERIGO</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a:effectLst/>
                        </a:rPr>
                        <a:t>PVT EDGAR GEGONE</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a:effectLst/>
                        </a:rPr>
                        <a:t>Brgy. Nabalawag, Midsayap, Cotabato</a:t>
                      </a:r>
                      <a:endParaRPr lang="en-US" sz="180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r h="703892">
                <a:tc>
                  <a:txBody>
                    <a:bodyPr/>
                    <a:lstStyle/>
                    <a:p>
                      <a:pPr marL="0" marR="0" algn="l">
                        <a:lnSpc>
                          <a:spcPct val="115000"/>
                        </a:lnSpc>
                        <a:spcBef>
                          <a:spcPts val="0"/>
                        </a:spcBef>
                        <a:spcAft>
                          <a:spcPts val="0"/>
                        </a:spcAft>
                      </a:pPr>
                      <a:r>
                        <a:rPr lang="en-US" sz="2000" dirty="0">
                          <a:effectLst/>
                        </a:rPr>
                        <a:t>PFC CRIC JOHN FIGUEROA</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err="1">
                          <a:effectLst/>
                        </a:rPr>
                        <a:t>Brgy</a:t>
                      </a:r>
                      <a:r>
                        <a:rPr lang="en-US" sz="2000" dirty="0">
                          <a:effectLst/>
                        </a:rPr>
                        <a:t>. </a:t>
                      </a:r>
                      <a:r>
                        <a:rPr lang="en-US" sz="2000" dirty="0" err="1">
                          <a:effectLst/>
                        </a:rPr>
                        <a:t>Nabalawag</a:t>
                      </a:r>
                      <a:r>
                        <a:rPr lang="en-US" sz="2000" dirty="0">
                          <a:effectLst/>
                        </a:rPr>
                        <a:t>, </a:t>
                      </a:r>
                      <a:r>
                        <a:rPr lang="en-US" sz="2000" dirty="0" err="1">
                          <a:effectLst/>
                        </a:rPr>
                        <a:t>Midsayap</a:t>
                      </a:r>
                      <a:r>
                        <a:rPr lang="en-US" sz="2000" dirty="0">
                          <a:effectLst/>
                        </a:rPr>
                        <a:t>, </a:t>
                      </a:r>
                      <a:r>
                        <a:rPr lang="en-US" sz="2000" dirty="0" err="1">
                          <a:effectLst/>
                        </a:rPr>
                        <a:t>Cotabato</a:t>
                      </a:r>
                      <a:endParaRPr lang="en-US" sz="1800" dirty="0">
                        <a:effectLst/>
                        <a:latin typeface="Calibri"/>
                        <a:ea typeface="Calibri"/>
                        <a:cs typeface="Times New Roman"/>
                      </a:endParaRPr>
                    </a:p>
                  </a:txBody>
                  <a:tcPr marL="43408" marR="43408" marT="0" marB="0"/>
                </a:tc>
                <a:tc>
                  <a:txBody>
                    <a:bodyPr/>
                    <a:lstStyle/>
                    <a:p>
                      <a:pPr marL="0" marR="0" algn="ctr">
                        <a:lnSpc>
                          <a:spcPct val="115000"/>
                        </a:lnSpc>
                        <a:spcBef>
                          <a:spcPts val="0"/>
                        </a:spcBef>
                        <a:spcAft>
                          <a:spcPts val="0"/>
                        </a:spcAft>
                      </a:pPr>
                      <a:r>
                        <a:rPr lang="en-US" sz="2000" dirty="0" smtClean="0">
                          <a:effectLst/>
                        </a:rPr>
                        <a:t>August </a:t>
                      </a:r>
                      <a:r>
                        <a:rPr lang="en-US" sz="2000" dirty="0">
                          <a:effectLst/>
                        </a:rPr>
                        <a:t>14, 2016</a:t>
                      </a:r>
                      <a:endParaRPr lang="en-US" sz="1800" dirty="0">
                        <a:effectLst/>
                        <a:latin typeface="Calibri"/>
                        <a:ea typeface="Calibri"/>
                        <a:cs typeface="Times New Roman"/>
                      </a:endParaRPr>
                    </a:p>
                  </a:txBody>
                  <a:tcPr marL="43408" marR="43408" marT="0" marB="0"/>
                </a:tc>
              </a:tr>
            </a:tbl>
          </a:graphicData>
        </a:graphic>
      </p:graphicFrame>
      <p:sp>
        <p:nvSpPr>
          <p:cNvPr id="5" name="Right Arrow 4">
            <a:hlinkClick r:id="rId2" action="ppaction://hlinksldjump"/>
          </p:cNvPr>
          <p:cNvSpPr/>
          <p:nvPr/>
        </p:nvSpPr>
        <p:spPr>
          <a:xfrm flipH="1">
            <a:off x="7848600" y="6172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281632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781550" y="6354403"/>
            <a:ext cx="2057400" cy="272256"/>
          </a:xfrm>
          <a:prstGeom prst="rect">
            <a:avLst/>
          </a:prstGeom>
        </p:spPr>
        <p:txBody>
          <a:bodyPr/>
          <a:lstStyle/>
          <a:p>
            <a:fld id="{8D7C8969-4AED-4CDA-B8B0-9F2BDEEF5AAF}" type="datetime1">
              <a:rPr lang="en-PH" smtClean="0"/>
              <a:pPr/>
              <a:t>8/23/2016</a:t>
            </a:fld>
            <a:endParaRPr lang="en-PH"/>
          </a:p>
        </p:txBody>
      </p:sp>
      <p:sp>
        <p:nvSpPr>
          <p:cNvPr id="5" name="Footer Placeholder 4"/>
          <p:cNvSpPr>
            <a:spLocks noGrp="1"/>
          </p:cNvSpPr>
          <p:nvPr>
            <p:ph type="ftr" sz="quarter" idx="4294967295"/>
          </p:nvPr>
        </p:nvSpPr>
        <p:spPr>
          <a:xfrm>
            <a:off x="4636303" y="5994400"/>
            <a:ext cx="3086100" cy="365125"/>
          </a:xfrm>
          <a:prstGeom prst="rect">
            <a:avLst/>
          </a:prstGeom>
        </p:spPr>
        <p:txBody>
          <a:bodyPr/>
          <a:lstStyle/>
          <a:p>
            <a:r>
              <a:rPr lang="en-PH" smtClean="0"/>
              <a:t>Directorate for Intelligence</a:t>
            </a:r>
            <a:endParaRPr lang="en-PH" dirty="0" smtClean="0"/>
          </a:p>
        </p:txBody>
      </p:sp>
      <p:sp>
        <p:nvSpPr>
          <p:cNvPr id="7" name="Title 1"/>
          <p:cNvSpPr>
            <a:spLocks noGrp="1"/>
          </p:cNvSpPr>
          <p:nvPr>
            <p:ph type="title"/>
          </p:nvPr>
        </p:nvSpPr>
        <p:spPr>
          <a:xfrm>
            <a:off x="230746" y="-27710"/>
            <a:ext cx="8631381" cy="1062392"/>
          </a:xfrm>
        </p:spPr>
        <p:txBody>
          <a:bodyPr>
            <a:normAutofit/>
          </a:bodyPr>
          <a:lstStyle/>
          <a:p>
            <a:pPr algn="ctr"/>
            <a:r>
              <a:rPr lang="en-PH" sz="4000" b="1" dirty="0" smtClean="0">
                <a:latin typeface="Arial" panose="020B0604020202020204" pitchFamily="34" charset="0"/>
                <a:cs typeface="Arial" panose="020B0604020202020204" pitchFamily="34" charset="0"/>
              </a:rPr>
              <a:t>PNP Random Drug Testing</a:t>
            </a:r>
            <a:br>
              <a:rPr lang="en-PH" sz="4000" b="1" dirty="0" smtClean="0">
                <a:latin typeface="Arial" panose="020B0604020202020204" pitchFamily="34" charset="0"/>
                <a:cs typeface="Arial" panose="020B0604020202020204" pitchFamily="34" charset="0"/>
              </a:rPr>
            </a:br>
            <a:r>
              <a:rPr lang="en-PH" sz="1800" b="1" dirty="0" smtClean="0">
                <a:latin typeface="Arial" panose="020B0604020202020204" pitchFamily="34" charset="0"/>
                <a:cs typeface="Arial" panose="020B0604020202020204" pitchFamily="34" charset="0"/>
              </a:rPr>
              <a:t>Covering the period July 1, 2016 to August 22, 2016</a:t>
            </a:r>
            <a:endParaRPr lang="en-PH" sz="40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486567" y="882277"/>
            <a:ext cx="81426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3" y="1020235"/>
            <a:ext cx="7831689" cy="566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85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857560" y="196334"/>
            <a:ext cx="6761704" cy="369332"/>
          </a:xfrm>
          <a:prstGeom prst="rect">
            <a:avLst/>
          </a:prstGeom>
          <a:noFill/>
        </p:spPr>
        <p:txBody>
          <a:bodyPr wrap="square" rtlCol="0">
            <a:spAutoFit/>
          </a:bodyPr>
          <a:lstStyle/>
          <a:p>
            <a:pPr algn="ctr"/>
            <a:r>
              <a:rPr lang="en-US" b="1" dirty="0" smtClean="0"/>
              <a:t>PNP’s Synchronized Communication for “Project: Double Barrel”</a:t>
            </a:r>
            <a:endParaRPr lang="en-US" b="1" dirty="0"/>
          </a:p>
        </p:txBody>
      </p:sp>
      <p:cxnSp>
        <p:nvCxnSpPr>
          <p:cNvPr id="139" name="Straight Connector 138"/>
          <p:cNvCxnSpPr/>
          <p:nvPr/>
        </p:nvCxnSpPr>
        <p:spPr>
          <a:xfrm>
            <a:off x="1805419" y="3414370"/>
            <a:ext cx="24060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36272" y="381000"/>
            <a:ext cx="45745"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038780" y="2194871"/>
            <a:ext cx="676220" cy="585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 name="Oval 1"/>
          <p:cNvSpPr/>
          <p:nvPr/>
        </p:nvSpPr>
        <p:spPr>
          <a:xfrm>
            <a:off x="2338542" y="2635344"/>
            <a:ext cx="1351951" cy="13351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PNP</a:t>
            </a:r>
            <a:endParaRPr lang="en-US" dirty="0">
              <a:solidFill>
                <a:sysClr val="windowText" lastClr="000000"/>
              </a:solidFill>
            </a:endParaRPr>
          </a:p>
        </p:txBody>
      </p:sp>
      <p:grpSp>
        <p:nvGrpSpPr>
          <p:cNvPr id="3" name="Group 152"/>
          <p:cNvGrpSpPr/>
          <p:nvPr/>
        </p:nvGrpSpPr>
        <p:grpSpPr>
          <a:xfrm>
            <a:off x="5087222" y="3783753"/>
            <a:ext cx="641955" cy="585625"/>
            <a:chOff x="4114799" y="4062575"/>
            <a:chExt cx="641955" cy="585625"/>
          </a:xfrm>
        </p:grpSpPr>
        <p:sp>
          <p:nvSpPr>
            <p:cNvPr id="53" name="Oval 52"/>
            <p:cNvSpPr/>
            <p:nvPr/>
          </p:nvSpPr>
          <p:spPr>
            <a:xfrm>
              <a:off x="4114799" y="4062575"/>
              <a:ext cx="618157" cy="58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89" name="TextBox 88"/>
            <p:cNvSpPr txBox="1"/>
            <p:nvPr/>
          </p:nvSpPr>
          <p:spPr>
            <a:xfrm>
              <a:off x="4138597" y="4188023"/>
              <a:ext cx="618157" cy="307777"/>
            </a:xfrm>
            <a:prstGeom prst="rect">
              <a:avLst/>
            </a:prstGeom>
            <a:noFill/>
          </p:spPr>
          <p:txBody>
            <a:bodyPr wrap="square" rtlCol="0">
              <a:spAutoFit/>
            </a:bodyPr>
            <a:lstStyle/>
            <a:p>
              <a:r>
                <a:rPr lang="en-US" sz="1400" dirty="0" smtClean="0">
                  <a:solidFill>
                    <a:sysClr val="windowText" lastClr="000000"/>
                  </a:solidFill>
                </a:rPr>
                <a:t>CPOs</a:t>
              </a:r>
            </a:p>
          </p:txBody>
        </p:sp>
      </p:grpSp>
      <p:cxnSp>
        <p:nvCxnSpPr>
          <p:cNvPr id="107" name="Straight Connector 106"/>
          <p:cNvCxnSpPr>
            <a:stCxn id="52" idx="3"/>
          </p:cNvCxnSpPr>
          <p:nvPr/>
        </p:nvCxnSpPr>
        <p:spPr>
          <a:xfrm rot="5400000">
            <a:off x="4692029" y="2650094"/>
            <a:ext cx="401143" cy="490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89" idx="1"/>
          </p:cNvCxnSpPr>
          <p:nvPr/>
        </p:nvCxnSpPr>
        <p:spPr>
          <a:xfrm flipH="1" flipV="1">
            <a:off x="4678326" y="3583851"/>
            <a:ext cx="432694" cy="479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30"/>
          <p:cNvGrpSpPr/>
          <p:nvPr/>
        </p:nvGrpSpPr>
        <p:grpSpPr>
          <a:xfrm>
            <a:off x="800258" y="1326230"/>
            <a:ext cx="778425" cy="5357854"/>
            <a:chOff x="170236" y="1394007"/>
            <a:chExt cx="778425" cy="5357854"/>
          </a:xfrm>
        </p:grpSpPr>
        <p:grpSp>
          <p:nvGrpSpPr>
            <p:cNvPr id="6" name="Group 34"/>
            <p:cNvGrpSpPr/>
            <p:nvPr/>
          </p:nvGrpSpPr>
          <p:grpSpPr>
            <a:xfrm>
              <a:off x="170677" y="1394007"/>
              <a:ext cx="777984" cy="3811433"/>
              <a:chOff x="145889" y="1613873"/>
              <a:chExt cx="728294" cy="3712821"/>
            </a:xfrm>
          </p:grpSpPr>
          <p:grpSp>
            <p:nvGrpSpPr>
              <p:cNvPr id="7" name="Group 21"/>
              <p:cNvGrpSpPr/>
              <p:nvPr/>
            </p:nvGrpSpPr>
            <p:grpSpPr>
              <a:xfrm>
                <a:off x="151602" y="1613873"/>
                <a:ext cx="643868" cy="659850"/>
                <a:chOff x="151602" y="1613873"/>
                <a:chExt cx="643868" cy="659850"/>
              </a:xfrm>
            </p:grpSpPr>
            <p:sp>
              <p:nvSpPr>
                <p:cNvPr id="16" name="Oval 15"/>
                <p:cNvSpPr/>
                <p:nvPr/>
              </p:nvSpPr>
              <p:spPr>
                <a:xfrm>
                  <a:off x="151602" y="1613873"/>
                  <a:ext cx="643868"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1" name="TextBox 20"/>
                <p:cNvSpPr txBox="1"/>
                <p:nvPr/>
              </p:nvSpPr>
              <p:spPr>
                <a:xfrm>
                  <a:off x="211588" y="1789918"/>
                  <a:ext cx="552729" cy="307777"/>
                </a:xfrm>
                <a:prstGeom prst="rect">
                  <a:avLst/>
                </a:prstGeom>
                <a:noFill/>
              </p:spPr>
              <p:txBody>
                <a:bodyPr wrap="square" rtlCol="0">
                  <a:spAutoFit/>
                </a:bodyPr>
                <a:lstStyle/>
                <a:p>
                  <a:r>
                    <a:rPr lang="en-US" sz="1400" dirty="0" smtClean="0">
                      <a:solidFill>
                        <a:sysClr val="windowText" lastClr="000000"/>
                      </a:solidFill>
                    </a:rPr>
                    <a:t>PDEA</a:t>
                  </a:r>
                </a:p>
              </p:txBody>
            </p:sp>
          </p:grpSp>
          <p:grpSp>
            <p:nvGrpSpPr>
              <p:cNvPr id="8" name="Group 22"/>
              <p:cNvGrpSpPr/>
              <p:nvPr/>
            </p:nvGrpSpPr>
            <p:grpSpPr>
              <a:xfrm>
                <a:off x="149874" y="2377116"/>
                <a:ext cx="658441" cy="659850"/>
                <a:chOff x="158753" y="1639091"/>
                <a:chExt cx="658441" cy="659850"/>
              </a:xfrm>
            </p:grpSpPr>
            <p:sp>
              <p:nvSpPr>
                <p:cNvPr id="24" name="Oval 23"/>
                <p:cNvSpPr/>
                <p:nvPr/>
              </p:nvSpPr>
              <p:spPr>
                <a:xfrm>
                  <a:off x="158753" y="1639091"/>
                  <a:ext cx="658441"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5" name="TextBox 24"/>
                <p:cNvSpPr txBox="1"/>
                <p:nvPr/>
              </p:nvSpPr>
              <p:spPr>
                <a:xfrm>
                  <a:off x="170757" y="1815123"/>
                  <a:ext cx="618157" cy="307777"/>
                </a:xfrm>
                <a:prstGeom prst="rect">
                  <a:avLst/>
                </a:prstGeom>
                <a:noFill/>
              </p:spPr>
              <p:txBody>
                <a:bodyPr wrap="square" rtlCol="0">
                  <a:spAutoFit/>
                </a:bodyPr>
                <a:lstStyle/>
                <a:p>
                  <a:pPr algn="ctr"/>
                  <a:r>
                    <a:rPr lang="en-US" sz="1400" dirty="0" smtClean="0">
                      <a:solidFill>
                        <a:sysClr val="windowText" lastClr="000000"/>
                      </a:solidFill>
                    </a:rPr>
                    <a:t>NBI</a:t>
                  </a:r>
                </a:p>
              </p:txBody>
            </p:sp>
          </p:grpSp>
          <p:grpSp>
            <p:nvGrpSpPr>
              <p:cNvPr id="9" name="Group 25"/>
              <p:cNvGrpSpPr/>
              <p:nvPr/>
            </p:nvGrpSpPr>
            <p:grpSpPr>
              <a:xfrm>
                <a:off x="157822" y="3914953"/>
                <a:ext cx="706836" cy="659850"/>
                <a:chOff x="193334" y="1564741"/>
                <a:chExt cx="706836" cy="659850"/>
              </a:xfrm>
            </p:grpSpPr>
            <p:sp>
              <p:nvSpPr>
                <p:cNvPr id="27" name="Oval 26"/>
                <p:cNvSpPr/>
                <p:nvPr/>
              </p:nvSpPr>
              <p:spPr>
                <a:xfrm>
                  <a:off x="211615" y="1564741"/>
                  <a:ext cx="654522"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8" name="TextBox 27"/>
                <p:cNvSpPr txBox="1"/>
                <p:nvPr/>
              </p:nvSpPr>
              <p:spPr>
                <a:xfrm>
                  <a:off x="193334" y="1724393"/>
                  <a:ext cx="706836" cy="307777"/>
                </a:xfrm>
                <a:prstGeom prst="rect">
                  <a:avLst/>
                </a:prstGeom>
                <a:noFill/>
              </p:spPr>
              <p:txBody>
                <a:bodyPr wrap="square" rtlCol="0">
                  <a:spAutoFit/>
                </a:bodyPr>
                <a:lstStyle/>
                <a:p>
                  <a:pPr algn="ctr"/>
                  <a:r>
                    <a:rPr lang="en-US" sz="1400" dirty="0" err="1" smtClean="0">
                      <a:solidFill>
                        <a:sysClr val="windowText" lastClr="000000"/>
                      </a:solidFill>
                    </a:rPr>
                    <a:t>DepEd</a:t>
                  </a:r>
                  <a:endParaRPr lang="en-US" sz="1400" dirty="0" smtClean="0">
                    <a:solidFill>
                      <a:sysClr val="windowText" lastClr="000000"/>
                    </a:solidFill>
                  </a:endParaRPr>
                </a:p>
              </p:txBody>
            </p:sp>
          </p:grpSp>
          <p:grpSp>
            <p:nvGrpSpPr>
              <p:cNvPr id="10" name="Group 28"/>
              <p:cNvGrpSpPr/>
              <p:nvPr/>
            </p:nvGrpSpPr>
            <p:grpSpPr>
              <a:xfrm>
                <a:off x="145889" y="3141229"/>
                <a:ext cx="672215" cy="659850"/>
                <a:chOff x="163645" y="1559590"/>
                <a:chExt cx="672215" cy="659850"/>
              </a:xfrm>
            </p:grpSpPr>
            <p:sp>
              <p:nvSpPr>
                <p:cNvPr id="30" name="Oval 29"/>
                <p:cNvSpPr/>
                <p:nvPr/>
              </p:nvSpPr>
              <p:spPr>
                <a:xfrm>
                  <a:off x="163645" y="1559590"/>
                  <a:ext cx="663987"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31" name="TextBox 30"/>
                <p:cNvSpPr txBox="1"/>
                <p:nvPr/>
              </p:nvSpPr>
              <p:spPr>
                <a:xfrm>
                  <a:off x="185162" y="1770297"/>
                  <a:ext cx="650698" cy="307777"/>
                </a:xfrm>
                <a:prstGeom prst="rect">
                  <a:avLst/>
                </a:prstGeom>
                <a:noFill/>
              </p:spPr>
              <p:txBody>
                <a:bodyPr wrap="square" rtlCol="0">
                  <a:spAutoFit/>
                </a:bodyPr>
                <a:lstStyle/>
                <a:p>
                  <a:pPr algn="ctr"/>
                  <a:r>
                    <a:rPr lang="en-US" sz="1400" dirty="0" smtClean="0">
                      <a:solidFill>
                        <a:sysClr val="windowText" lastClr="000000"/>
                      </a:solidFill>
                    </a:rPr>
                    <a:t>DILG</a:t>
                  </a:r>
                </a:p>
              </p:txBody>
            </p:sp>
          </p:grpSp>
          <p:grpSp>
            <p:nvGrpSpPr>
              <p:cNvPr id="11" name="Group 31"/>
              <p:cNvGrpSpPr/>
              <p:nvPr/>
            </p:nvGrpSpPr>
            <p:grpSpPr>
              <a:xfrm>
                <a:off x="167347" y="4666844"/>
                <a:ext cx="706836" cy="659850"/>
                <a:chOff x="215068" y="1528448"/>
                <a:chExt cx="706836" cy="659850"/>
              </a:xfrm>
            </p:grpSpPr>
            <p:sp>
              <p:nvSpPr>
                <p:cNvPr id="33" name="Oval 32"/>
                <p:cNvSpPr/>
                <p:nvPr/>
              </p:nvSpPr>
              <p:spPr>
                <a:xfrm>
                  <a:off x="234186" y="1528448"/>
                  <a:ext cx="662499" cy="65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34" name="TextBox 33"/>
                <p:cNvSpPr txBox="1"/>
                <p:nvPr/>
              </p:nvSpPr>
              <p:spPr>
                <a:xfrm>
                  <a:off x="215068" y="1705362"/>
                  <a:ext cx="706836" cy="307777"/>
                </a:xfrm>
                <a:prstGeom prst="rect">
                  <a:avLst/>
                </a:prstGeom>
                <a:noFill/>
              </p:spPr>
              <p:txBody>
                <a:bodyPr wrap="square" rtlCol="0">
                  <a:spAutoFit/>
                </a:bodyPr>
                <a:lstStyle/>
                <a:p>
                  <a:pPr algn="ctr"/>
                  <a:r>
                    <a:rPr lang="en-US" sz="1400" dirty="0" smtClean="0">
                      <a:solidFill>
                        <a:sysClr val="windowText" lastClr="000000"/>
                      </a:solidFill>
                    </a:rPr>
                    <a:t>DSWD</a:t>
                  </a:r>
                </a:p>
              </p:txBody>
            </p:sp>
          </p:grpSp>
        </p:grpSp>
        <p:grpSp>
          <p:nvGrpSpPr>
            <p:cNvPr id="12" name="Group 128"/>
            <p:cNvGrpSpPr/>
            <p:nvPr/>
          </p:nvGrpSpPr>
          <p:grpSpPr>
            <a:xfrm>
              <a:off x="181221" y="5312484"/>
              <a:ext cx="755062" cy="677377"/>
              <a:chOff x="181221" y="5312484"/>
              <a:chExt cx="755062" cy="677377"/>
            </a:xfrm>
          </p:grpSpPr>
          <p:sp>
            <p:nvSpPr>
              <p:cNvPr id="118" name="Oval 117"/>
              <p:cNvSpPr/>
              <p:nvPr/>
            </p:nvSpPr>
            <p:spPr>
              <a:xfrm>
                <a:off x="190483" y="5312484"/>
                <a:ext cx="707700"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19" name="TextBox 118"/>
              <p:cNvSpPr txBox="1"/>
              <p:nvPr/>
            </p:nvSpPr>
            <p:spPr>
              <a:xfrm>
                <a:off x="181221" y="5488015"/>
                <a:ext cx="755062" cy="315952"/>
              </a:xfrm>
              <a:prstGeom prst="rect">
                <a:avLst/>
              </a:prstGeom>
              <a:noFill/>
            </p:spPr>
            <p:txBody>
              <a:bodyPr wrap="square" rtlCol="0">
                <a:spAutoFit/>
              </a:bodyPr>
              <a:lstStyle/>
              <a:p>
                <a:pPr algn="ctr"/>
                <a:r>
                  <a:rPr lang="en-US" sz="1400" dirty="0" smtClean="0">
                    <a:solidFill>
                      <a:sysClr val="windowText" lastClr="000000"/>
                    </a:solidFill>
                  </a:rPr>
                  <a:t>DOH</a:t>
                </a:r>
              </a:p>
            </p:txBody>
          </p:sp>
        </p:grpSp>
        <p:grpSp>
          <p:nvGrpSpPr>
            <p:cNvPr id="13" name="Group 129"/>
            <p:cNvGrpSpPr/>
            <p:nvPr/>
          </p:nvGrpSpPr>
          <p:grpSpPr>
            <a:xfrm>
              <a:off x="170236" y="6074484"/>
              <a:ext cx="755062" cy="677377"/>
              <a:chOff x="170236" y="6074484"/>
              <a:chExt cx="755062" cy="677377"/>
            </a:xfrm>
          </p:grpSpPr>
          <p:sp>
            <p:nvSpPr>
              <p:cNvPr id="120" name="Oval 119"/>
              <p:cNvSpPr/>
              <p:nvPr/>
            </p:nvSpPr>
            <p:spPr>
              <a:xfrm>
                <a:off x="198145" y="6074484"/>
                <a:ext cx="707700"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21" name="TextBox 120"/>
              <p:cNvSpPr txBox="1"/>
              <p:nvPr/>
            </p:nvSpPr>
            <p:spPr>
              <a:xfrm>
                <a:off x="170236" y="6226884"/>
                <a:ext cx="755062" cy="369332"/>
              </a:xfrm>
              <a:prstGeom prst="rect">
                <a:avLst/>
              </a:prstGeom>
              <a:noFill/>
            </p:spPr>
            <p:txBody>
              <a:bodyPr wrap="square" rtlCol="0">
                <a:spAutoFit/>
              </a:bodyPr>
              <a:lstStyle/>
              <a:p>
                <a:pPr algn="ctr"/>
                <a:r>
                  <a:rPr lang="en-US" sz="900" dirty="0" smtClean="0">
                    <a:solidFill>
                      <a:sysClr val="windowText" lastClr="000000"/>
                    </a:solidFill>
                  </a:rPr>
                  <a:t>Other </a:t>
                </a:r>
                <a:r>
                  <a:rPr lang="en-US" sz="900" dirty="0" err="1" smtClean="0">
                    <a:solidFill>
                      <a:sysClr val="windowText" lastClr="000000"/>
                    </a:solidFill>
                  </a:rPr>
                  <a:t>Govt</a:t>
                </a:r>
                <a:r>
                  <a:rPr lang="en-US" sz="900" dirty="0" smtClean="0">
                    <a:solidFill>
                      <a:sysClr val="windowText" lastClr="000000"/>
                    </a:solidFill>
                  </a:rPr>
                  <a:t> Agencies</a:t>
                </a:r>
              </a:p>
            </p:txBody>
          </p:sp>
        </p:grpSp>
      </p:grpSp>
      <p:cxnSp>
        <p:nvCxnSpPr>
          <p:cNvPr id="135" name="Straight Connector 134"/>
          <p:cNvCxnSpPr/>
          <p:nvPr/>
        </p:nvCxnSpPr>
        <p:spPr>
          <a:xfrm>
            <a:off x="1141952" y="381000"/>
            <a:ext cx="620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189139" y="6781800"/>
            <a:ext cx="620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9674" y="381000"/>
            <a:ext cx="45745"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53"/>
          <p:cNvGrpSpPr/>
          <p:nvPr/>
        </p:nvGrpSpPr>
        <p:grpSpPr>
          <a:xfrm>
            <a:off x="4209425" y="3001603"/>
            <a:ext cx="895975" cy="677377"/>
            <a:chOff x="3579403" y="3001603"/>
            <a:chExt cx="687797" cy="677377"/>
          </a:xfrm>
        </p:grpSpPr>
        <p:sp>
          <p:nvSpPr>
            <p:cNvPr id="150" name="Oval 149"/>
            <p:cNvSpPr/>
            <p:nvPr/>
          </p:nvSpPr>
          <p:spPr>
            <a:xfrm>
              <a:off x="3579403" y="3001603"/>
              <a:ext cx="687797"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151" name="TextBox 150"/>
            <p:cNvSpPr txBox="1"/>
            <p:nvPr/>
          </p:nvSpPr>
          <p:spPr>
            <a:xfrm>
              <a:off x="3614886" y="3182315"/>
              <a:ext cx="590440" cy="315952"/>
            </a:xfrm>
            <a:prstGeom prst="rect">
              <a:avLst/>
            </a:prstGeom>
            <a:noFill/>
          </p:spPr>
          <p:txBody>
            <a:bodyPr wrap="square" rtlCol="0">
              <a:spAutoFit/>
            </a:bodyPr>
            <a:lstStyle/>
            <a:p>
              <a:r>
                <a:rPr lang="en-US" sz="1400" dirty="0" smtClean="0">
                  <a:solidFill>
                    <a:sysClr val="windowText" lastClr="000000"/>
                  </a:solidFill>
                </a:rPr>
                <a:t>PROs</a:t>
              </a:r>
            </a:p>
          </p:txBody>
        </p:sp>
      </p:grpSp>
      <p:grpSp>
        <p:nvGrpSpPr>
          <p:cNvPr id="15" name="Group 163"/>
          <p:cNvGrpSpPr/>
          <p:nvPr/>
        </p:nvGrpSpPr>
        <p:grpSpPr>
          <a:xfrm>
            <a:off x="6144997" y="1761029"/>
            <a:ext cx="914400" cy="1515571"/>
            <a:chOff x="5486400" y="2128065"/>
            <a:chExt cx="914400" cy="1515571"/>
          </a:xfrm>
        </p:grpSpPr>
        <p:sp>
          <p:nvSpPr>
            <p:cNvPr id="162" name="Rectangle 161"/>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1" name="Rectangle 160"/>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0" name="Rectangle 159"/>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58" name="Rectangle 157"/>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MPs</a:t>
              </a:r>
              <a:endParaRPr lang="en-US" sz="1600" dirty="0">
                <a:solidFill>
                  <a:sysClr val="windowText" lastClr="000000"/>
                </a:solidFill>
              </a:endParaRPr>
            </a:p>
          </p:txBody>
        </p:sp>
      </p:grpSp>
      <p:grpSp>
        <p:nvGrpSpPr>
          <p:cNvPr id="17" name="Group 164"/>
          <p:cNvGrpSpPr/>
          <p:nvPr/>
        </p:nvGrpSpPr>
        <p:grpSpPr>
          <a:xfrm>
            <a:off x="7773772" y="2819400"/>
            <a:ext cx="914400" cy="1515571"/>
            <a:chOff x="5486400" y="2128065"/>
            <a:chExt cx="914400" cy="1515571"/>
          </a:xfrm>
        </p:grpSpPr>
        <p:sp>
          <p:nvSpPr>
            <p:cNvPr id="166" name="Rectangle 165"/>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7" name="Rectangle 166"/>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8" name="Rectangle 167"/>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69" name="Rectangle 168"/>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PCP</a:t>
              </a:r>
              <a:endParaRPr lang="en-US" sz="1600" dirty="0">
                <a:solidFill>
                  <a:sysClr val="windowText" lastClr="000000"/>
                </a:solidFill>
              </a:endParaRPr>
            </a:p>
          </p:txBody>
        </p:sp>
      </p:grpSp>
      <p:grpSp>
        <p:nvGrpSpPr>
          <p:cNvPr id="18" name="Group 169"/>
          <p:cNvGrpSpPr/>
          <p:nvPr/>
        </p:nvGrpSpPr>
        <p:grpSpPr>
          <a:xfrm>
            <a:off x="6192622" y="3581400"/>
            <a:ext cx="914400" cy="1515571"/>
            <a:chOff x="5486400" y="2128065"/>
            <a:chExt cx="914400" cy="1515571"/>
          </a:xfrm>
        </p:grpSpPr>
        <p:sp>
          <p:nvSpPr>
            <p:cNvPr id="171" name="Rectangle 170"/>
            <p:cNvSpPr/>
            <p:nvPr/>
          </p:nvSpPr>
          <p:spPr>
            <a:xfrm>
              <a:off x="5943600" y="25852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2" name="Rectangle 171"/>
            <p:cNvSpPr/>
            <p:nvPr/>
          </p:nvSpPr>
          <p:spPr>
            <a:xfrm>
              <a:off x="5791200" y="24328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3" name="Rectangle 172"/>
            <p:cNvSpPr/>
            <p:nvPr/>
          </p:nvSpPr>
          <p:spPr>
            <a:xfrm>
              <a:off x="5667375" y="22804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sp>
          <p:nvSpPr>
            <p:cNvPr id="174" name="Rectangle 173"/>
            <p:cNvSpPr/>
            <p:nvPr/>
          </p:nvSpPr>
          <p:spPr>
            <a:xfrm>
              <a:off x="5486400" y="2128065"/>
              <a:ext cx="457200" cy="1058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dirty="0" smtClean="0">
                  <a:solidFill>
                    <a:sysClr val="windowText" lastClr="000000"/>
                  </a:solidFill>
                </a:rPr>
                <a:t>CPs</a:t>
              </a:r>
              <a:endParaRPr lang="en-US" sz="1600" dirty="0">
                <a:solidFill>
                  <a:sysClr val="windowText" lastClr="000000"/>
                </a:solidFill>
              </a:endParaRPr>
            </a:p>
          </p:txBody>
        </p:sp>
      </p:grpSp>
      <p:cxnSp>
        <p:nvCxnSpPr>
          <p:cNvPr id="175" name="Straight Connector 174"/>
          <p:cNvCxnSpPr/>
          <p:nvPr/>
        </p:nvCxnSpPr>
        <p:spPr>
          <a:xfrm>
            <a:off x="5656937" y="2500729"/>
            <a:ext cx="459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729177" y="4063089"/>
            <a:ext cx="459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554572" y="3124200"/>
            <a:ext cx="0" cy="45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554572" y="34143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812926" y="546288"/>
            <a:ext cx="687797" cy="6773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ysClr val="windowText" lastClr="000000"/>
              </a:solidFill>
            </a:endParaRPr>
          </a:p>
        </p:txBody>
      </p:sp>
      <p:sp>
        <p:nvSpPr>
          <p:cNvPr id="210" name="TextBox 209"/>
          <p:cNvSpPr txBox="1"/>
          <p:nvPr/>
        </p:nvSpPr>
        <p:spPr>
          <a:xfrm>
            <a:off x="861604" y="698688"/>
            <a:ext cx="590440" cy="315952"/>
          </a:xfrm>
          <a:prstGeom prst="rect">
            <a:avLst/>
          </a:prstGeom>
          <a:noFill/>
        </p:spPr>
        <p:txBody>
          <a:bodyPr wrap="square" rtlCol="0">
            <a:spAutoFit/>
          </a:bodyPr>
          <a:lstStyle/>
          <a:p>
            <a:pPr algn="ctr"/>
            <a:r>
              <a:rPr lang="en-US" sz="1400" dirty="0" smtClean="0">
                <a:solidFill>
                  <a:sysClr val="windowText" lastClr="000000"/>
                </a:solidFill>
              </a:rPr>
              <a:t>DDB</a:t>
            </a:r>
          </a:p>
        </p:txBody>
      </p:sp>
      <p:sp>
        <p:nvSpPr>
          <p:cNvPr id="90" name="TextBox 89"/>
          <p:cNvSpPr txBox="1"/>
          <p:nvPr/>
        </p:nvSpPr>
        <p:spPr>
          <a:xfrm>
            <a:off x="5038780" y="2298628"/>
            <a:ext cx="752420" cy="307777"/>
          </a:xfrm>
          <a:prstGeom prst="rect">
            <a:avLst/>
          </a:prstGeom>
          <a:noFill/>
        </p:spPr>
        <p:txBody>
          <a:bodyPr wrap="square" rtlCol="0">
            <a:spAutoFit/>
          </a:bodyPr>
          <a:lstStyle/>
          <a:p>
            <a:r>
              <a:rPr lang="en-US" sz="1400" dirty="0">
                <a:solidFill>
                  <a:sysClr val="windowText" lastClr="000000"/>
                </a:solidFill>
              </a:rPr>
              <a:t>P</a:t>
            </a:r>
            <a:r>
              <a:rPr lang="en-US" sz="1400" dirty="0" smtClean="0">
                <a:solidFill>
                  <a:sysClr val="windowText" lastClr="000000"/>
                </a:solidFill>
              </a:rPr>
              <a:t>POs </a:t>
            </a:r>
          </a:p>
        </p:txBody>
      </p:sp>
    </p:spTree>
    <p:extLst>
      <p:ext uri="{BB962C8B-B14F-4D97-AF65-F5344CB8AC3E}">
        <p14:creationId xmlns:p14="http://schemas.microsoft.com/office/powerpoint/2010/main" val="7475486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13" name="Straight Connector 112"/>
          <p:cNvCxnSpPr/>
          <p:nvPr/>
        </p:nvCxnSpPr>
        <p:spPr>
          <a:xfrm>
            <a:off x="5791200" y="3276600"/>
            <a:ext cx="12192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791200" y="3581400"/>
            <a:ext cx="12192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791200" y="3962400"/>
            <a:ext cx="12192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106194" y="3656806"/>
            <a:ext cx="13716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808131" y="4317999"/>
            <a:ext cx="12192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791200" y="2971800"/>
            <a:ext cx="1219200"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115094" y="5752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718871" y="5646473"/>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1334294" y="5752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800" y="5561012"/>
            <a:ext cx="121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953294" y="52189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30" name="TextBox 39"/>
          <p:cNvSpPr txBox="1">
            <a:spLocks noChangeArrowheads="1"/>
          </p:cNvSpPr>
          <p:nvPr/>
        </p:nvSpPr>
        <p:spPr bwMode="auto">
          <a:xfrm>
            <a:off x="-4340" y="27110"/>
            <a:ext cx="9148340" cy="523220"/>
          </a:xfrm>
          <a:prstGeom prst="rect">
            <a:avLst/>
          </a:prstGeom>
          <a:solidFill>
            <a:schemeClr val="tx2">
              <a:lumMod val="75000"/>
            </a:schemeClr>
          </a:solidFill>
          <a:ln w="9525">
            <a:noFill/>
            <a:miter lim="800000"/>
            <a:headEnd/>
            <a:tailEnd/>
          </a:ln>
        </p:spPr>
        <p:txBody>
          <a:bodyPr wrap="square">
            <a:spAutoFit/>
          </a:bodyPr>
          <a:lstStyle/>
          <a:p>
            <a:pPr algn="ctr">
              <a:tabLst>
                <a:tab pos="2001838" algn="l"/>
              </a:tabLst>
            </a:pPr>
            <a:r>
              <a:rPr lang="en-US" sz="2800" b="1" dirty="0" smtClean="0">
                <a:solidFill>
                  <a:schemeClr val="bg1"/>
                </a:solidFill>
                <a:latin typeface="Arial Black" pitchFamily="34" charset="0"/>
                <a:cs typeface="Arial" pitchFamily="34" charset="0"/>
              </a:rPr>
              <a:t>Inter-Agency Committee on Anti-Illegal Drugs</a:t>
            </a:r>
            <a:endParaRPr lang="en-US" sz="2800" b="1" dirty="0">
              <a:solidFill>
                <a:schemeClr val="bg1"/>
              </a:solidFill>
              <a:latin typeface="Arial Black" pitchFamily="34" charset="0"/>
              <a:cs typeface="Arial" pitchFamily="34" charset="0"/>
            </a:endParaRPr>
          </a:p>
        </p:txBody>
      </p:sp>
      <p:sp>
        <p:nvSpPr>
          <p:cNvPr id="43" name="TextBox 42"/>
          <p:cNvSpPr txBox="1"/>
          <p:nvPr/>
        </p:nvSpPr>
        <p:spPr>
          <a:xfrm>
            <a:off x="4419594" y="2125130"/>
            <a:ext cx="838200" cy="276999"/>
          </a:xfrm>
          <a:prstGeom prst="rect">
            <a:avLst/>
          </a:prstGeom>
          <a:noFill/>
        </p:spPr>
        <p:txBody>
          <a:bodyPr wrap="square" rtlCol="0">
            <a:spAutoFit/>
          </a:bodyPr>
          <a:lstStyle/>
          <a:p>
            <a:pPr algn="ctr">
              <a:tabLst>
                <a:tab pos="569913" algn="l"/>
                <a:tab pos="1027113" algn="l"/>
              </a:tabLst>
            </a:pPr>
            <a:r>
              <a:rPr lang="en-US" sz="1200" b="1" i="1" dirty="0" smtClean="0">
                <a:latin typeface="Arial Narrow" pitchFamily="34" charset="0"/>
              </a:rPr>
              <a:t>PNP</a:t>
            </a:r>
            <a:endParaRPr lang="en-US" sz="900" i="1" dirty="0" smtClean="0">
              <a:latin typeface="Arial Narrow" pitchFamily="34" charset="0"/>
            </a:endParaRPr>
          </a:p>
        </p:txBody>
      </p:sp>
      <p:sp>
        <p:nvSpPr>
          <p:cNvPr id="44" name="TextBox 43"/>
          <p:cNvSpPr txBox="1"/>
          <p:nvPr/>
        </p:nvSpPr>
        <p:spPr>
          <a:xfrm>
            <a:off x="152400" y="2125130"/>
            <a:ext cx="1524000" cy="538609"/>
          </a:xfrm>
          <a:prstGeom prst="rect">
            <a:avLst/>
          </a:prstGeom>
          <a:noFill/>
        </p:spPr>
        <p:txBody>
          <a:bodyPr wrap="square" rtlCol="0">
            <a:spAutoFit/>
          </a:bodyPr>
          <a:lstStyle/>
          <a:p>
            <a:pPr>
              <a:tabLst>
                <a:tab pos="682625" algn="l"/>
                <a:tab pos="1258888" algn="l"/>
              </a:tabLst>
            </a:pPr>
            <a:r>
              <a:rPr lang="en-US" sz="1100" b="1" i="1" dirty="0" err="1" smtClean="0">
                <a:latin typeface="Arial Narrow" pitchFamily="34" charset="0"/>
              </a:rPr>
              <a:t>DepEd</a:t>
            </a:r>
            <a:r>
              <a:rPr lang="en-US" sz="900" i="1" dirty="0" smtClean="0">
                <a:latin typeface="Arial Narrow" pitchFamily="34" charset="0"/>
              </a:rPr>
              <a:t>, DILG,DSWD, CHED, PDEA, PNP, AFP, DDB, LGUs</a:t>
            </a:r>
            <a:r>
              <a:rPr lang="en-US" sz="900" i="1" dirty="0">
                <a:latin typeface="Arial Narrow" pitchFamily="34" charset="0"/>
              </a:rPr>
              <a:t>	</a:t>
            </a:r>
            <a:endParaRPr lang="en-US" sz="900" i="1" dirty="0" smtClean="0">
              <a:latin typeface="Arial Narrow" pitchFamily="34" charset="0"/>
            </a:endParaRPr>
          </a:p>
        </p:txBody>
      </p:sp>
      <p:sp>
        <p:nvSpPr>
          <p:cNvPr id="26" name="Rectangle 25"/>
          <p:cNvSpPr/>
          <p:nvPr/>
        </p:nvSpPr>
        <p:spPr>
          <a:xfrm>
            <a:off x="3715175" y="1540931"/>
            <a:ext cx="1737360" cy="548640"/>
          </a:xfrm>
          <a:prstGeom prst="rect">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1100" b="1" dirty="0" smtClean="0">
                <a:solidFill>
                  <a:schemeClr val="bg1"/>
                </a:solidFill>
                <a:latin typeface="Arial Narrow" pitchFamily="34" charset="0"/>
                <a:cs typeface="Arial" pitchFamily="34" charset="0"/>
              </a:rPr>
              <a:t>Committee on Law </a:t>
            </a:r>
            <a:r>
              <a:rPr lang="en-US" sz="1100" b="1" dirty="0">
                <a:solidFill>
                  <a:schemeClr val="bg1"/>
                </a:solidFill>
                <a:latin typeface="Arial Narrow" pitchFamily="34" charset="0"/>
                <a:cs typeface="Arial" pitchFamily="34" charset="0"/>
              </a:rPr>
              <a:t>Enforcement </a:t>
            </a:r>
            <a:endParaRPr lang="en-US" sz="1100" b="1" dirty="0" smtClean="0">
              <a:solidFill>
                <a:schemeClr val="bg1"/>
              </a:solidFill>
              <a:latin typeface="Arial Narrow" pitchFamily="34" charset="0"/>
              <a:cs typeface="Arial" pitchFamily="34" charset="0"/>
            </a:endParaRPr>
          </a:p>
        </p:txBody>
      </p:sp>
      <p:sp>
        <p:nvSpPr>
          <p:cNvPr id="27" name="Rectangle 26"/>
          <p:cNvSpPr/>
          <p:nvPr/>
        </p:nvSpPr>
        <p:spPr>
          <a:xfrm>
            <a:off x="1871135" y="1540931"/>
            <a:ext cx="1737360" cy="548640"/>
          </a:xfrm>
          <a:prstGeom prst="rect">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1100" b="1" dirty="0" smtClean="0">
                <a:solidFill>
                  <a:schemeClr val="bg1"/>
                </a:solidFill>
                <a:latin typeface="Arial Narrow" pitchFamily="34" charset="0"/>
                <a:cs typeface="Arial" pitchFamily="34" charset="0"/>
              </a:rPr>
              <a:t>Committee on</a:t>
            </a:r>
          </a:p>
          <a:p>
            <a:pPr algn="ctr" fontAlgn="auto">
              <a:spcBef>
                <a:spcPts val="0"/>
              </a:spcBef>
              <a:spcAft>
                <a:spcPts val="0"/>
              </a:spcAft>
              <a:defRPr/>
            </a:pPr>
            <a:r>
              <a:rPr lang="en-US" sz="1100" b="1" dirty="0" smtClean="0">
                <a:solidFill>
                  <a:schemeClr val="bg1"/>
                </a:solidFill>
                <a:latin typeface="Arial Narrow" pitchFamily="34" charset="0"/>
                <a:cs typeface="Arial" pitchFamily="34" charset="0"/>
              </a:rPr>
              <a:t> </a:t>
            </a:r>
            <a:r>
              <a:rPr lang="en-US" sz="1100" b="1" dirty="0">
                <a:solidFill>
                  <a:schemeClr val="bg1"/>
                </a:solidFill>
                <a:latin typeface="Arial Narrow" pitchFamily="34" charset="0"/>
                <a:cs typeface="Arial" pitchFamily="34" charset="0"/>
              </a:rPr>
              <a:t>Prosecution </a:t>
            </a:r>
            <a:endParaRPr lang="en-US" sz="1100" b="1" dirty="0" smtClean="0">
              <a:solidFill>
                <a:schemeClr val="bg1"/>
              </a:solidFill>
              <a:latin typeface="Arial Narrow" pitchFamily="34" charset="0"/>
              <a:cs typeface="Arial" pitchFamily="34" charset="0"/>
            </a:endParaRPr>
          </a:p>
        </p:txBody>
      </p:sp>
      <p:sp>
        <p:nvSpPr>
          <p:cNvPr id="28" name="Rectangle 27"/>
          <p:cNvSpPr/>
          <p:nvPr/>
        </p:nvSpPr>
        <p:spPr>
          <a:xfrm>
            <a:off x="5528735" y="1540931"/>
            <a:ext cx="1737360" cy="548640"/>
          </a:xfrm>
          <a:prstGeom prst="rect">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1100" b="1" dirty="0" smtClean="0">
                <a:solidFill>
                  <a:schemeClr val="bg1"/>
                </a:solidFill>
                <a:latin typeface="Arial Narrow" pitchFamily="34" charset="0"/>
                <a:cs typeface="Arial" pitchFamily="34" charset="0"/>
              </a:rPr>
              <a:t>Committee on Rehabilitation</a:t>
            </a:r>
          </a:p>
        </p:txBody>
      </p:sp>
      <p:sp>
        <p:nvSpPr>
          <p:cNvPr id="50" name="Rectangle 49"/>
          <p:cNvSpPr/>
          <p:nvPr/>
        </p:nvSpPr>
        <p:spPr>
          <a:xfrm>
            <a:off x="76200" y="1528418"/>
            <a:ext cx="1737360" cy="548640"/>
          </a:xfrm>
          <a:prstGeom prst="rect">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1100" b="1" dirty="0" smtClean="0">
                <a:solidFill>
                  <a:schemeClr val="bg1"/>
                </a:solidFill>
                <a:latin typeface="Arial Narrow" pitchFamily="34" charset="0"/>
                <a:cs typeface="Arial" pitchFamily="34" charset="0"/>
              </a:rPr>
              <a:t>Committee on Education and Awareness </a:t>
            </a:r>
          </a:p>
        </p:txBody>
      </p:sp>
      <p:sp>
        <p:nvSpPr>
          <p:cNvPr id="57" name="TextBox 56"/>
          <p:cNvSpPr txBox="1"/>
          <p:nvPr/>
        </p:nvSpPr>
        <p:spPr>
          <a:xfrm>
            <a:off x="1905000" y="2125130"/>
            <a:ext cx="1600200" cy="541870"/>
          </a:xfrm>
          <a:prstGeom prst="rect">
            <a:avLst/>
          </a:prstGeom>
          <a:noFill/>
        </p:spPr>
        <p:txBody>
          <a:bodyPr wrap="square" rtlCol="0">
            <a:noAutofit/>
          </a:bodyPr>
          <a:lstStyle/>
          <a:p>
            <a:pPr>
              <a:tabLst>
                <a:tab pos="687388" algn="l"/>
              </a:tabLst>
            </a:pPr>
            <a:r>
              <a:rPr lang="en-US" sz="1100" b="1" i="1" dirty="0" smtClean="0">
                <a:latin typeface="Arial Narrow" pitchFamily="34" charset="0"/>
              </a:rPr>
              <a:t>DOJ</a:t>
            </a:r>
            <a:r>
              <a:rPr lang="en-US" sz="900" i="1" dirty="0" smtClean="0">
                <a:latin typeface="Arial Narrow" pitchFamily="34" charset="0"/>
              </a:rPr>
              <a:t>, PNP, PDEA, NBI,BI,PCG, BOC, DOTC, AMLAC, BSP</a:t>
            </a:r>
          </a:p>
        </p:txBody>
      </p:sp>
      <p:sp>
        <p:nvSpPr>
          <p:cNvPr id="135" name="TextBox 134"/>
          <p:cNvSpPr txBox="1"/>
          <p:nvPr/>
        </p:nvSpPr>
        <p:spPr>
          <a:xfrm>
            <a:off x="5562600" y="2125130"/>
            <a:ext cx="1651957" cy="400110"/>
          </a:xfrm>
          <a:prstGeom prst="rect">
            <a:avLst/>
          </a:prstGeom>
          <a:noFill/>
        </p:spPr>
        <p:txBody>
          <a:bodyPr wrap="square" rtlCol="0">
            <a:spAutoFit/>
          </a:bodyPr>
          <a:lstStyle/>
          <a:p>
            <a:pPr>
              <a:tabLst>
                <a:tab pos="687388" algn="l"/>
              </a:tabLst>
            </a:pPr>
            <a:r>
              <a:rPr lang="en-US" sz="1100" b="1" i="1" dirty="0" smtClean="0">
                <a:latin typeface="Arial Narrow" pitchFamily="34" charset="0"/>
              </a:rPr>
              <a:t>DOH</a:t>
            </a:r>
            <a:r>
              <a:rPr lang="en-US" sz="900" i="1" dirty="0" smtClean="0">
                <a:latin typeface="Arial Narrow" pitchFamily="34" charset="0"/>
              </a:rPr>
              <a:t>, DSWD, DOJ, DILG, PDEA, PNP, </a:t>
            </a:r>
            <a:r>
              <a:rPr lang="en-US" sz="900" i="1" dirty="0" err="1" smtClean="0">
                <a:latin typeface="Arial Narrow" pitchFamily="34" charset="0"/>
              </a:rPr>
              <a:t>BJMP,BuCor</a:t>
            </a:r>
            <a:r>
              <a:rPr lang="en-US" sz="900" i="1" dirty="0" smtClean="0">
                <a:latin typeface="Arial Narrow" pitchFamily="34" charset="0"/>
              </a:rPr>
              <a:t>, LGUs</a:t>
            </a:r>
          </a:p>
        </p:txBody>
      </p:sp>
      <p:sp>
        <p:nvSpPr>
          <p:cNvPr id="117" name="Rectangle 116"/>
          <p:cNvSpPr/>
          <p:nvPr/>
        </p:nvSpPr>
        <p:spPr>
          <a:xfrm>
            <a:off x="3677696" y="645754"/>
            <a:ext cx="1796512" cy="488776"/>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1"/>
                </a:solidFill>
                <a:latin typeface="Arial Narrow" pitchFamily="34" charset="0"/>
                <a:cs typeface="Arial" pitchFamily="34" charset="0"/>
              </a:rPr>
              <a:t>EXECOM</a:t>
            </a:r>
          </a:p>
        </p:txBody>
      </p:sp>
      <p:sp>
        <p:nvSpPr>
          <p:cNvPr id="119" name="Rectangle 118"/>
          <p:cNvSpPr/>
          <p:nvPr/>
        </p:nvSpPr>
        <p:spPr>
          <a:xfrm>
            <a:off x="2776728" y="5674489"/>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 b="1" dirty="0" smtClean="0">
                <a:solidFill>
                  <a:schemeClr val="tx1"/>
                </a:solidFill>
                <a:latin typeface="Arial Narrow" pitchFamily="34" charset="0"/>
                <a:cs typeface="Arial" pitchFamily="34" charset="0"/>
              </a:rPr>
              <a:t>Regional, Provincial, City and Municipal Focus Teams</a:t>
            </a:r>
            <a:endParaRPr lang="en-US" sz="600" b="1" dirty="0">
              <a:solidFill>
                <a:schemeClr val="tx1"/>
              </a:solidFill>
              <a:latin typeface="Arial Narrow" pitchFamily="34" charset="0"/>
              <a:cs typeface="Arial" pitchFamily="34" charset="0"/>
            </a:endParaRPr>
          </a:p>
        </p:txBody>
      </p:sp>
      <p:sp>
        <p:nvSpPr>
          <p:cNvPr id="86" name="Rectangle 85"/>
          <p:cNvSpPr/>
          <p:nvPr/>
        </p:nvSpPr>
        <p:spPr>
          <a:xfrm>
            <a:off x="3763366" y="2535194"/>
            <a:ext cx="1651136" cy="457838"/>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1200" b="1" dirty="0">
                <a:solidFill>
                  <a:schemeClr val="tx1"/>
                </a:solidFill>
                <a:latin typeface="Arial Narrow" pitchFamily="34" charset="0"/>
                <a:cs typeface="Arial" pitchFamily="34" charset="0"/>
              </a:rPr>
              <a:t>NTF Commander </a:t>
            </a:r>
          </a:p>
          <a:p>
            <a:pPr algn="ctr" fontAlgn="auto">
              <a:spcBef>
                <a:spcPts val="0"/>
              </a:spcBef>
              <a:spcAft>
                <a:spcPts val="0"/>
              </a:spcAft>
              <a:defRPr/>
            </a:pPr>
            <a:r>
              <a:rPr lang="en-US" sz="1200" dirty="0" smtClean="0">
                <a:solidFill>
                  <a:schemeClr val="tx1"/>
                </a:solidFill>
                <a:latin typeface="Arial Narrow" pitchFamily="34" charset="0"/>
                <a:cs typeface="Arial" pitchFamily="34" charset="0"/>
              </a:rPr>
              <a:t>CPNP</a:t>
            </a:r>
          </a:p>
        </p:txBody>
      </p:sp>
      <p:sp>
        <p:nvSpPr>
          <p:cNvPr id="84" name="Rectangle 83"/>
          <p:cNvSpPr/>
          <p:nvPr/>
        </p:nvSpPr>
        <p:spPr>
          <a:xfrm>
            <a:off x="3773109" y="3317984"/>
            <a:ext cx="1631648" cy="417360"/>
          </a:xfrm>
          <a:prstGeom prst="rect">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tx1"/>
                </a:solidFill>
                <a:latin typeface="Arial Narrow" pitchFamily="34" charset="0"/>
                <a:cs typeface="Arial" pitchFamily="34" charset="0"/>
              </a:rPr>
              <a:t>Deputy TF Commander</a:t>
            </a:r>
            <a:endParaRPr lang="en-US" sz="1050" b="1" dirty="0" smtClean="0">
              <a:solidFill>
                <a:schemeClr val="tx1"/>
              </a:solidFill>
              <a:latin typeface="Arial Narrow" pitchFamily="34" charset="0"/>
              <a:cs typeface="Arial" pitchFamily="34" charset="0"/>
            </a:endParaRPr>
          </a:p>
          <a:p>
            <a:pPr algn="ctr" fontAlgn="auto">
              <a:spcBef>
                <a:spcPts val="0"/>
              </a:spcBef>
              <a:spcAft>
                <a:spcPts val="0"/>
              </a:spcAft>
              <a:defRPr/>
            </a:pPr>
            <a:r>
              <a:rPr lang="en-US" sz="900" dirty="0" smtClean="0">
                <a:solidFill>
                  <a:schemeClr val="tx1"/>
                </a:solidFill>
                <a:latin typeface="Arial Narrow" pitchFamily="34" charset="0"/>
                <a:cs typeface="Arial" pitchFamily="34" charset="0"/>
              </a:rPr>
              <a:t>TDCO</a:t>
            </a:r>
            <a:endParaRPr lang="en-US" sz="900" dirty="0">
              <a:solidFill>
                <a:schemeClr val="tx1"/>
              </a:solidFill>
              <a:latin typeface="Arial Narrow" pitchFamily="34" charset="0"/>
              <a:cs typeface="Arial" pitchFamily="34" charset="0"/>
            </a:endParaRPr>
          </a:p>
        </p:txBody>
      </p:sp>
      <p:sp>
        <p:nvSpPr>
          <p:cNvPr id="148" name="Rectangle 147"/>
          <p:cNvSpPr/>
          <p:nvPr/>
        </p:nvSpPr>
        <p:spPr>
          <a:xfrm>
            <a:off x="606108" y="4978503"/>
            <a:ext cx="1072456" cy="320040"/>
          </a:xfrm>
          <a:prstGeom prst="rect">
            <a:avLst/>
          </a:prstGeom>
          <a:solidFill>
            <a:srgbClr val="9933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Task Group HVT</a:t>
            </a:r>
            <a:endParaRPr lang="en-US" sz="900" b="1" dirty="0">
              <a:solidFill>
                <a:schemeClr val="bg1"/>
              </a:solidFill>
              <a:latin typeface="Arial Narrow" pitchFamily="34" charset="0"/>
              <a:cs typeface="Arial" pitchFamily="34" charset="0"/>
            </a:endParaRPr>
          </a:p>
        </p:txBody>
      </p:sp>
      <p:sp>
        <p:nvSpPr>
          <p:cNvPr id="149" name="Rectangle 148"/>
          <p:cNvSpPr/>
          <p:nvPr/>
        </p:nvSpPr>
        <p:spPr>
          <a:xfrm>
            <a:off x="2895599" y="4980556"/>
            <a:ext cx="1600201" cy="320040"/>
          </a:xfrm>
          <a:prstGeom prst="rect">
            <a:avLst/>
          </a:prstGeom>
          <a:solidFill>
            <a:srgbClr val="9933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 Task Groups LVT </a:t>
            </a:r>
            <a:endParaRPr lang="en-US" sz="1000" b="1" dirty="0">
              <a:solidFill>
                <a:schemeClr val="bg1"/>
              </a:solidFill>
              <a:latin typeface="Arial Narrow" pitchFamily="34" charset="0"/>
              <a:cs typeface="Arial" pitchFamily="34" charset="0"/>
            </a:endParaRPr>
          </a:p>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a:t>
            </a:r>
            <a:r>
              <a:rPr lang="en-US" sz="1000" b="1" dirty="0" err="1" smtClean="0">
                <a:solidFill>
                  <a:schemeClr val="bg1"/>
                </a:solidFill>
                <a:latin typeface="Arial Narrow" pitchFamily="34" charset="0"/>
                <a:cs typeface="Arial" pitchFamily="34" charset="0"/>
              </a:rPr>
              <a:t>Tokhang</a:t>
            </a:r>
            <a:r>
              <a:rPr lang="en-US" sz="1000" b="1" dirty="0" smtClean="0">
                <a:solidFill>
                  <a:schemeClr val="bg1"/>
                </a:solidFill>
                <a:latin typeface="Arial Narrow" pitchFamily="34" charset="0"/>
                <a:cs typeface="Arial" pitchFamily="34" charset="0"/>
              </a:rPr>
              <a:t>)</a:t>
            </a:r>
            <a:endParaRPr lang="en-US" sz="900" b="1" dirty="0">
              <a:solidFill>
                <a:schemeClr val="bg1"/>
              </a:solidFill>
              <a:latin typeface="Arial Narrow" pitchFamily="34" charset="0"/>
              <a:cs typeface="Arial" pitchFamily="34" charset="0"/>
            </a:endParaRPr>
          </a:p>
        </p:txBody>
      </p:sp>
      <p:sp>
        <p:nvSpPr>
          <p:cNvPr id="95" name="Rectangle 94"/>
          <p:cNvSpPr/>
          <p:nvPr/>
        </p:nvSpPr>
        <p:spPr>
          <a:xfrm>
            <a:off x="5045545" y="4980556"/>
            <a:ext cx="1142999" cy="320040"/>
          </a:xfrm>
          <a:prstGeom prst="rect">
            <a:avLst/>
          </a:prstGeom>
          <a:solidFill>
            <a:srgbClr val="9933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 Task Group</a:t>
            </a:r>
          </a:p>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Internal Cleansing</a:t>
            </a:r>
            <a:endParaRPr lang="en-US" sz="900" b="1" dirty="0">
              <a:solidFill>
                <a:schemeClr val="bg1"/>
              </a:solidFill>
              <a:latin typeface="Arial Narrow" pitchFamily="34" charset="0"/>
              <a:cs typeface="Arial" pitchFamily="34" charset="0"/>
            </a:endParaRPr>
          </a:p>
        </p:txBody>
      </p:sp>
      <p:grpSp>
        <p:nvGrpSpPr>
          <p:cNvPr id="2" name="Group 7"/>
          <p:cNvGrpSpPr/>
          <p:nvPr/>
        </p:nvGrpSpPr>
        <p:grpSpPr>
          <a:xfrm>
            <a:off x="50803" y="5638800"/>
            <a:ext cx="609599" cy="356124"/>
            <a:chOff x="180975" y="5615970"/>
            <a:chExt cx="880791" cy="356124"/>
          </a:xfrm>
        </p:grpSpPr>
        <p:sp>
          <p:nvSpPr>
            <p:cNvPr id="74" name="Rectangle 73"/>
            <p:cNvSpPr/>
            <p:nvPr/>
          </p:nvSpPr>
          <p:spPr>
            <a:xfrm>
              <a:off x="257094" y="5679486"/>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73" name="Rectangle 72"/>
            <p:cNvSpPr/>
            <p:nvPr/>
          </p:nvSpPr>
          <p:spPr>
            <a:xfrm>
              <a:off x="222373" y="5650992"/>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85" name="Rectangle 84"/>
            <p:cNvSpPr/>
            <p:nvPr/>
          </p:nvSpPr>
          <p:spPr>
            <a:xfrm>
              <a:off x="180975" y="5615970"/>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grpSp>
      <p:sp>
        <p:nvSpPr>
          <p:cNvPr id="91" name="Rectangle 90"/>
          <p:cNvSpPr/>
          <p:nvPr/>
        </p:nvSpPr>
        <p:spPr>
          <a:xfrm>
            <a:off x="4724400" y="5685100"/>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Composite Teams</a:t>
            </a:r>
            <a:endParaRPr lang="en-US" sz="800" b="1" dirty="0">
              <a:solidFill>
                <a:schemeClr val="tx1"/>
              </a:solidFill>
              <a:latin typeface="Arial Narrow" pitchFamily="34" charset="0"/>
              <a:cs typeface="Arial" pitchFamily="34" charset="0"/>
            </a:endParaRPr>
          </a:p>
        </p:txBody>
      </p:sp>
      <p:sp>
        <p:nvSpPr>
          <p:cNvPr id="52" name="Rectangle 51"/>
          <p:cNvSpPr/>
          <p:nvPr/>
        </p:nvSpPr>
        <p:spPr>
          <a:xfrm>
            <a:off x="1066800" y="2800667"/>
            <a:ext cx="2179321" cy="704530"/>
          </a:xfrm>
          <a:prstGeom prst="rect">
            <a:avLst/>
          </a:prstGeom>
          <a:solidFill>
            <a:srgbClr val="66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Oversight Committee </a:t>
            </a:r>
          </a:p>
          <a:p>
            <a:pPr algn="ctr" fontAlgn="auto">
              <a:spcBef>
                <a:spcPts val="0"/>
              </a:spcBef>
              <a:spcAft>
                <a:spcPts val="0"/>
              </a:spcAft>
              <a:defRPr/>
            </a:pPr>
            <a:r>
              <a:rPr lang="en-US" sz="900" dirty="0" smtClean="0">
                <a:solidFill>
                  <a:schemeClr val="bg1"/>
                </a:solidFill>
                <a:latin typeface="Arial Narrow" pitchFamily="34" charset="0"/>
                <a:cs typeface="Arial" pitchFamily="34" charset="0"/>
              </a:rPr>
              <a:t>Chairman TDCO, PNP</a:t>
            </a:r>
          </a:p>
          <a:p>
            <a:pPr algn="ctr" fontAlgn="auto">
              <a:spcBef>
                <a:spcPts val="0"/>
              </a:spcBef>
              <a:spcAft>
                <a:spcPts val="0"/>
              </a:spcAft>
              <a:defRPr/>
            </a:pPr>
            <a:r>
              <a:rPr lang="en-US" sz="900" dirty="0" smtClean="0">
                <a:solidFill>
                  <a:schemeClr val="bg1"/>
                </a:solidFill>
                <a:latin typeface="Arial Narrow" pitchFamily="34" charset="0"/>
                <a:cs typeface="Arial" pitchFamily="34" charset="0"/>
              </a:rPr>
              <a:t>Members – TDI, TDO, TDIDM, TDPCR, LS, PDEA, AFP, NBI, BOC, and BI </a:t>
            </a:r>
            <a:endParaRPr lang="en-US" sz="900" dirty="0">
              <a:solidFill>
                <a:schemeClr val="bg1"/>
              </a:solidFill>
              <a:latin typeface="Arial Narrow" pitchFamily="34" charset="0"/>
              <a:cs typeface="Arial" pitchFamily="34" charset="0"/>
            </a:endParaRPr>
          </a:p>
        </p:txBody>
      </p:sp>
      <p:sp>
        <p:nvSpPr>
          <p:cNvPr id="13" name="Rectangle 12"/>
          <p:cNvSpPr/>
          <p:nvPr/>
        </p:nvSpPr>
        <p:spPr>
          <a:xfrm>
            <a:off x="5759876" y="692882"/>
            <a:ext cx="1414993" cy="396748"/>
          </a:xfrm>
          <a:prstGeom prst="rect">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err="1" smtClean="0">
                <a:solidFill>
                  <a:schemeClr val="tx1"/>
                </a:solidFill>
                <a:latin typeface="Arial Narrow" pitchFamily="34" charset="0"/>
                <a:cs typeface="Arial" pitchFamily="34" charset="0"/>
              </a:rPr>
              <a:t>Execom</a:t>
            </a:r>
            <a:endParaRPr lang="en-US" sz="1050" b="1" dirty="0" smtClean="0">
              <a:solidFill>
                <a:schemeClr val="tx1"/>
              </a:solidFill>
              <a:latin typeface="Arial Narrow" pitchFamily="34" charset="0"/>
              <a:cs typeface="Arial" pitchFamily="34" charset="0"/>
            </a:endParaRPr>
          </a:p>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Secretariat</a:t>
            </a:r>
            <a:endParaRPr lang="en-US" sz="1050" b="1" dirty="0">
              <a:solidFill>
                <a:schemeClr val="tx1"/>
              </a:solidFill>
              <a:latin typeface="Arial Narrow" pitchFamily="34" charset="0"/>
              <a:cs typeface="Arial" pitchFamily="34" charset="0"/>
            </a:endParaRPr>
          </a:p>
        </p:txBody>
      </p:sp>
      <p:cxnSp>
        <p:nvCxnSpPr>
          <p:cNvPr id="15" name="Straight Connector 14"/>
          <p:cNvCxnSpPr/>
          <p:nvPr/>
        </p:nvCxnSpPr>
        <p:spPr>
          <a:xfrm flipH="1" flipV="1">
            <a:off x="5474208" y="1041798"/>
            <a:ext cx="285668" cy="111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6" idx="2"/>
            <a:endCxn id="84" idx="0"/>
          </p:cNvCxnSpPr>
          <p:nvPr/>
        </p:nvCxnSpPr>
        <p:spPr>
          <a:xfrm rot="5400000">
            <a:off x="4426458" y="3155508"/>
            <a:ext cx="324952" cy="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86" idx="2"/>
            <a:endCxn id="52" idx="3"/>
          </p:cNvCxnSpPr>
          <p:nvPr/>
        </p:nvCxnSpPr>
        <p:spPr>
          <a:xfrm rot="5400000">
            <a:off x="3837578" y="2401576"/>
            <a:ext cx="159900" cy="1342813"/>
          </a:xfrm>
          <a:prstGeom prst="bentConnector2">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5" name="Rectangle 264"/>
          <p:cNvSpPr/>
          <p:nvPr/>
        </p:nvSpPr>
        <p:spPr>
          <a:xfrm>
            <a:off x="6181937" y="2819400"/>
            <a:ext cx="1905000" cy="27432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b="1" dirty="0" smtClean="0">
              <a:solidFill>
                <a:schemeClr val="tx1"/>
              </a:solidFill>
              <a:latin typeface="Arial Narrow" pitchFamily="34" charset="0"/>
              <a:cs typeface="Arial" pitchFamily="34" charset="0"/>
            </a:endParaRPr>
          </a:p>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Intelligence Fusion Center</a:t>
            </a:r>
            <a:endParaRPr lang="en-US" sz="1050" b="1" dirty="0">
              <a:solidFill>
                <a:schemeClr val="tx1"/>
              </a:solidFill>
              <a:latin typeface="Arial Narrow" pitchFamily="34" charset="0"/>
              <a:cs typeface="Arial" pitchFamily="34" charset="0"/>
            </a:endParaRPr>
          </a:p>
          <a:p>
            <a:pPr defTabSz="457200">
              <a:defRPr/>
            </a:pPr>
            <a:endParaRPr lang="en-US" sz="800" dirty="0" smtClean="0">
              <a:solidFill>
                <a:schemeClr val="tx1"/>
              </a:solidFill>
              <a:latin typeface="Arial Narrow" pitchFamily="34" charset="0"/>
              <a:cs typeface="Arial" pitchFamily="34" charset="0"/>
            </a:endParaRPr>
          </a:p>
        </p:txBody>
      </p:sp>
      <p:sp>
        <p:nvSpPr>
          <p:cNvPr id="111" name="Rectangle 110"/>
          <p:cNvSpPr/>
          <p:nvPr/>
        </p:nvSpPr>
        <p:spPr>
          <a:xfrm>
            <a:off x="6170227" y="3498533"/>
            <a:ext cx="1905000" cy="27432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b="1" dirty="0" smtClean="0">
              <a:solidFill>
                <a:schemeClr val="tx1"/>
              </a:solidFill>
              <a:latin typeface="Arial Narrow" pitchFamily="34" charset="0"/>
              <a:cs typeface="Arial" pitchFamily="34" charset="0"/>
            </a:endParaRPr>
          </a:p>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Monitoring Center</a:t>
            </a:r>
            <a:endParaRPr lang="en-US" sz="1050" b="1" dirty="0">
              <a:solidFill>
                <a:schemeClr val="tx1"/>
              </a:solidFill>
              <a:latin typeface="Arial Narrow" pitchFamily="34" charset="0"/>
              <a:cs typeface="Arial" pitchFamily="34" charset="0"/>
            </a:endParaRPr>
          </a:p>
          <a:p>
            <a:pPr defTabSz="457200">
              <a:defRPr/>
            </a:pPr>
            <a:endParaRPr lang="en-US" sz="800" dirty="0" smtClean="0">
              <a:solidFill>
                <a:schemeClr val="tx1"/>
              </a:solidFill>
              <a:latin typeface="Arial Narrow" pitchFamily="34" charset="0"/>
              <a:cs typeface="Arial" pitchFamily="34" charset="0"/>
            </a:endParaRPr>
          </a:p>
        </p:txBody>
      </p:sp>
      <p:sp>
        <p:nvSpPr>
          <p:cNvPr id="112" name="Rectangle 111"/>
          <p:cNvSpPr/>
          <p:nvPr/>
        </p:nvSpPr>
        <p:spPr>
          <a:xfrm>
            <a:off x="6170227" y="3159823"/>
            <a:ext cx="1905000" cy="27432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b="1" dirty="0" smtClean="0">
              <a:solidFill>
                <a:schemeClr val="tx1"/>
              </a:solidFill>
              <a:latin typeface="Arial Narrow" pitchFamily="34" charset="0"/>
              <a:cs typeface="Arial" pitchFamily="34" charset="0"/>
            </a:endParaRPr>
          </a:p>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 NTF Secretariat</a:t>
            </a:r>
            <a:endParaRPr lang="en-US" sz="1050" b="1" dirty="0">
              <a:solidFill>
                <a:schemeClr val="tx1"/>
              </a:solidFill>
              <a:latin typeface="Arial Narrow" pitchFamily="34" charset="0"/>
              <a:cs typeface="Arial" pitchFamily="34" charset="0"/>
            </a:endParaRPr>
          </a:p>
          <a:p>
            <a:pPr defTabSz="457200">
              <a:defRPr/>
            </a:pPr>
            <a:endParaRPr lang="en-US" sz="800" dirty="0" smtClean="0">
              <a:solidFill>
                <a:schemeClr val="tx1"/>
              </a:solidFill>
              <a:latin typeface="Arial Narrow" pitchFamily="34" charset="0"/>
              <a:cs typeface="Arial" pitchFamily="34" charset="0"/>
            </a:endParaRPr>
          </a:p>
        </p:txBody>
      </p:sp>
      <p:sp>
        <p:nvSpPr>
          <p:cNvPr id="48" name="Rectangle 47"/>
          <p:cNvSpPr/>
          <p:nvPr/>
        </p:nvSpPr>
        <p:spPr>
          <a:xfrm>
            <a:off x="6781801" y="4982472"/>
            <a:ext cx="1981199" cy="320040"/>
          </a:xfrm>
          <a:prstGeom prst="rect">
            <a:avLst/>
          </a:prstGeom>
          <a:solidFill>
            <a:srgbClr val="9933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 Task Group</a:t>
            </a:r>
          </a:p>
          <a:p>
            <a:pPr algn="ctr" fontAlgn="auto">
              <a:spcBef>
                <a:spcPts val="0"/>
              </a:spcBef>
              <a:spcAft>
                <a:spcPts val="0"/>
              </a:spcAft>
              <a:defRPr/>
            </a:pPr>
            <a:r>
              <a:rPr lang="en-US" sz="1000" b="1" dirty="0" smtClean="0">
                <a:solidFill>
                  <a:schemeClr val="bg1"/>
                </a:solidFill>
                <a:latin typeface="Arial Narrow" pitchFamily="34" charset="0"/>
                <a:cs typeface="Arial" pitchFamily="34" charset="0"/>
              </a:rPr>
              <a:t>Education, Awareness and Rehab</a:t>
            </a:r>
            <a:endParaRPr lang="en-US" sz="900" b="1" dirty="0">
              <a:solidFill>
                <a:schemeClr val="bg1"/>
              </a:solidFill>
              <a:latin typeface="Arial Narrow" pitchFamily="34" charset="0"/>
              <a:cs typeface="Arial" pitchFamily="34" charset="0"/>
            </a:endParaRPr>
          </a:p>
        </p:txBody>
      </p:sp>
      <p:sp>
        <p:nvSpPr>
          <p:cNvPr id="49" name="Rectangle 48"/>
          <p:cNvSpPr/>
          <p:nvPr/>
        </p:nvSpPr>
        <p:spPr>
          <a:xfrm>
            <a:off x="6781800" y="5695148"/>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Composite Teams</a:t>
            </a:r>
            <a:endParaRPr lang="en-US" sz="800" b="1" dirty="0">
              <a:solidFill>
                <a:schemeClr val="tx1"/>
              </a:solidFill>
              <a:latin typeface="Arial Narrow" pitchFamily="34" charset="0"/>
              <a:cs typeface="Arial" pitchFamily="34" charset="0"/>
            </a:endParaRPr>
          </a:p>
        </p:txBody>
      </p:sp>
      <p:sp>
        <p:nvSpPr>
          <p:cNvPr id="60" name="Rectangle 59"/>
          <p:cNvSpPr/>
          <p:nvPr/>
        </p:nvSpPr>
        <p:spPr>
          <a:xfrm>
            <a:off x="1905000" y="5676393"/>
            <a:ext cx="762000"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Collaborative  Agencies</a:t>
            </a:r>
            <a:endParaRPr lang="en-US" sz="800" b="1" dirty="0">
              <a:solidFill>
                <a:schemeClr val="tx1"/>
              </a:solidFill>
              <a:latin typeface="Arial Narrow" pitchFamily="34" charset="0"/>
              <a:cs typeface="Arial" pitchFamily="34" charset="0"/>
            </a:endParaRPr>
          </a:p>
        </p:txBody>
      </p:sp>
      <p:sp>
        <p:nvSpPr>
          <p:cNvPr id="75" name="Rectangle 74"/>
          <p:cNvSpPr/>
          <p:nvPr/>
        </p:nvSpPr>
        <p:spPr>
          <a:xfrm>
            <a:off x="7947660" y="5695148"/>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Collaborative  Agencies</a:t>
            </a:r>
            <a:endParaRPr lang="en-US" sz="800" b="1" dirty="0">
              <a:solidFill>
                <a:schemeClr val="tx1"/>
              </a:solidFill>
              <a:latin typeface="Arial Narrow" pitchFamily="34" charset="0"/>
              <a:cs typeface="Arial" pitchFamily="34" charset="0"/>
            </a:endParaRPr>
          </a:p>
        </p:txBody>
      </p:sp>
      <p:sp>
        <p:nvSpPr>
          <p:cNvPr id="109" name="Rectangle 108"/>
          <p:cNvSpPr/>
          <p:nvPr/>
        </p:nvSpPr>
        <p:spPr>
          <a:xfrm>
            <a:off x="3699592" y="5682956"/>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Collaborative  Agencies</a:t>
            </a:r>
            <a:endParaRPr lang="en-US" sz="800" b="1" dirty="0">
              <a:solidFill>
                <a:schemeClr val="tx1"/>
              </a:solidFill>
              <a:latin typeface="Arial Narrow" pitchFamily="34" charset="0"/>
              <a:cs typeface="Arial" pitchFamily="34" charset="0"/>
            </a:endParaRPr>
          </a:p>
        </p:txBody>
      </p:sp>
      <p:cxnSp>
        <p:nvCxnSpPr>
          <p:cNvPr id="4" name="Elbow Connector 3"/>
          <p:cNvCxnSpPr>
            <a:stCxn id="148" idx="2"/>
            <a:endCxn id="60" idx="0"/>
          </p:cNvCxnSpPr>
          <p:nvPr/>
        </p:nvCxnSpPr>
        <p:spPr>
          <a:xfrm rot="16200000" flipH="1">
            <a:off x="1525243" y="4915636"/>
            <a:ext cx="377850" cy="1143664"/>
          </a:xfrm>
          <a:prstGeom prst="bentConnector3">
            <a:avLst>
              <a:gd name="adj1" fmla="val 34315"/>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4" idx="2"/>
            <a:endCxn id="148" idx="0"/>
          </p:cNvCxnSpPr>
          <p:nvPr/>
        </p:nvCxnSpPr>
        <p:spPr>
          <a:xfrm rot="5400000">
            <a:off x="2244056" y="2633625"/>
            <a:ext cx="1243159" cy="3446597"/>
          </a:xfrm>
          <a:prstGeom prst="bentConnector3">
            <a:avLst>
              <a:gd name="adj1" fmla="val 6907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84" idx="2"/>
            <a:endCxn id="149" idx="0"/>
          </p:cNvCxnSpPr>
          <p:nvPr/>
        </p:nvCxnSpPr>
        <p:spPr>
          <a:xfrm rot="5400000">
            <a:off x="3519711" y="3911334"/>
            <a:ext cx="1245212" cy="893233"/>
          </a:xfrm>
          <a:prstGeom prst="bentConnector3">
            <a:avLst>
              <a:gd name="adj1" fmla="val 6835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49" idx="2"/>
            <a:endCxn id="119" idx="0"/>
          </p:cNvCxnSpPr>
          <p:nvPr/>
        </p:nvCxnSpPr>
        <p:spPr>
          <a:xfrm rot="5400000">
            <a:off x="3250436" y="5229224"/>
            <a:ext cx="373893" cy="51663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49" idx="2"/>
            <a:endCxn id="109" idx="0"/>
          </p:cNvCxnSpPr>
          <p:nvPr/>
        </p:nvCxnSpPr>
        <p:spPr>
          <a:xfrm rot="16200000" flipH="1">
            <a:off x="3707634" y="5288662"/>
            <a:ext cx="382360" cy="406228"/>
          </a:xfrm>
          <a:prstGeom prst="bentConnector3">
            <a:avLst>
              <a:gd name="adj1" fmla="val 50000"/>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8" idx="2"/>
            <a:endCxn id="75" idx="0"/>
          </p:cNvCxnSpPr>
          <p:nvPr/>
        </p:nvCxnSpPr>
        <p:spPr>
          <a:xfrm rot="16200000" flipH="1">
            <a:off x="7864880" y="5210032"/>
            <a:ext cx="392636" cy="577595"/>
          </a:xfrm>
          <a:prstGeom prst="bentConnector3">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8" idx="2"/>
            <a:endCxn id="49" idx="0"/>
          </p:cNvCxnSpPr>
          <p:nvPr/>
        </p:nvCxnSpPr>
        <p:spPr>
          <a:xfrm rot="5400000">
            <a:off x="7281951" y="5204698"/>
            <a:ext cx="392636" cy="58826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6019800"/>
            <a:ext cx="457200" cy="200055"/>
          </a:xfrm>
          <a:prstGeom prst="rect">
            <a:avLst/>
          </a:prstGeom>
          <a:noFill/>
        </p:spPr>
        <p:txBody>
          <a:bodyPr wrap="square" rtlCol="0">
            <a:spAutoFit/>
          </a:bodyPr>
          <a:lstStyle/>
          <a:p>
            <a:pPr>
              <a:tabLst>
                <a:tab pos="115888" algn="l"/>
                <a:tab pos="682625" algn="l"/>
                <a:tab pos="1258888" algn="l"/>
              </a:tabLst>
            </a:pPr>
            <a:r>
              <a:rPr lang="en-US" sz="700" b="1" i="1" dirty="0" smtClean="0">
                <a:latin typeface="Arial Narrow" pitchFamily="34" charset="0"/>
              </a:rPr>
              <a:t>AIDG</a:t>
            </a:r>
          </a:p>
        </p:txBody>
      </p:sp>
      <p:sp>
        <p:nvSpPr>
          <p:cNvPr id="64" name="TextBox 63"/>
          <p:cNvSpPr txBox="1"/>
          <p:nvPr/>
        </p:nvSpPr>
        <p:spPr>
          <a:xfrm>
            <a:off x="2697805" y="5989988"/>
            <a:ext cx="1035995" cy="630942"/>
          </a:xfrm>
          <a:prstGeom prst="rect">
            <a:avLst/>
          </a:prstGeom>
          <a:noFill/>
        </p:spPr>
        <p:txBody>
          <a:bodyPr wrap="square" rtlCol="0">
            <a:spAutoFit/>
          </a:bodyPr>
          <a:lstStyle/>
          <a:p>
            <a:pPr>
              <a:tabLst>
                <a:tab pos="682625" algn="l"/>
                <a:tab pos="1258888" algn="l"/>
              </a:tabLst>
            </a:pPr>
            <a:r>
              <a:rPr lang="en-US" sz="700" b="1" i="1" dirty="0" smtClean="0">
                <a:latin typeface="Arial Narrow" pitchFamily="34" charset="0"/>
              </a:rPr>
              <a:t>RDs </a:t>
            </a:r>
            <a:r>
              <a:rPr lang="en-US" sz="700" b="1" i="1" dirty="0">
                <a:latin typeface="Arial Narrow" pitchFamily="34" charset="0"/>
              </a:rPr>
              <a:t>-TG Commander,  </a:t>
            </a:r>
            <a:endParaRPr lang="en-US" sz="700" b="1" i="1" dirty="0" smtClean="0">
              <a:latin typeface="Arial Narrow" pitchFamily="34" charset="0"/>
            </a:endParaRPr>
          </a:p>
          <a:p>
            <a:pPr>
              <a:tabLst>
                <a:tab pos="682625" algn="l"/>
                <a:tab pos="1258888" algn="l"/>
              </a:tabLst>
            </a:pPr>
            <a:r>
              <a:rPr lang="en-US" sz="700" i="1" dirty="0">
                <a:latin typeface="Arial Narrow" pitchFamily="34" charset="0"/>
              </a:rPr>
              <a:t>PDs, DDs, CDs, and COPs are Provincial, </a:t>
            </a:r>
            <a:r>
              <a:rPr lang="en-US" sz="700" i="1" dirty="0" smtClean="0">
                <a:latin typeface="Arial Narrow" pitchFamily="34" charset="0"/>
              </a:rPr>
              <a:t>District, City </a:t>
            </a:r>
            <a:r>
              <a:rPr lang="en-US" sz="700" i="1" dirty="0">
                <a:latin typeface="Arial Narrow" pitchFamily="34" charset="0"/>
              </a:rPr>
              <a:t>&amp; Municipal  </a:t>
            </a:r>
            <a:endParaRPr lang="en-US" sz="700" i="1" dirty="0" smtClean="0">
              <a:latin typeface="Arial Narrow" pitchFamily="34" charset="0"/>
            </a:endParaRPr>
          </a:p>
          <a:p>
            <a:pPr>
              <a:tabLst>
                <a:tab pos="682625" algn="l"/>
                <a:tab pos="1258888" algn="l"/>
              </a:tabLst>
            </a:pPr>
            <a:r>
              <a:rPr lang="en-US" sz="700" i="1" dirty="0" smtClean="0">
                <a:latin typeface="Arial Narrow" pitchFamily="34" charset="0"/>
              </a:rPr>
              <a:t>-</a:t>
            </a:r>
            <a:r>
              <a:rPr lang="en-US" sz="700" i="1" dirty="0">
                <a:latin typeface="Arial Narrow" pitchFamily="34" charset="0"/>
              </a:rPr>
              <a:t>STG Commanders	</a:t>
            </a:r>
            <a:endParaRPr lang="en-US" sz="700" i="1" dirty="0" smtClean="0">
              <a:latin typeface="Arial Narrow" pitchFamily="34" charset="0"/>
            </a:endParaRPr>
          </a:p>
        </p:txBody>
      </p:sp>
      <p:sp>
        <p:nvSpPr>
          <p:cNvPr id="65" name="TextBox 64"/>
          <p:cNvSpPr txBox="1"/>
          <p:nvPr/>
        </p:nvSpPr>
        <p:spPr>
          <a:xfrm>
            <a:off x="4658060" y="5988201"/>
            <a:ext cx="1056939" cy="523220"/>
          </a:xfrm>
          <a:prstGeom prst="rect">
            <a:avLst/>
          </a:prstGeom>
          <a:noFill/>
        </p:spPr>
        <p:txBody>
          <a:bodyPr wrap="square" rtlCol="0">
            <a:spAutoFit/>
          </a:bodyPr>
          <a:lstStyle/>
          <a:p>
            <a:pPr>
              <a:tabLst>
                <a:tab pos="682625" algn="l"/>
                <a:tab pos="1258888" algn="l"/>
              </a:tabLst>
            </a:pPr>
            <a:r>
              <a:rPr lang="en-US" sz="700" b="1" i="1" dirty="0" smtClean="0">
                <a:latin typeface="Arial Narrow" pitchFamily="34" charset="0"/>
              </a:rPr>
              <a:t>D</a:t>
            </a:r>
            <a:r>
              <a:rPr lang="en-US" sz="700" b="1" i="1" dirty="0">
                <a:latin typeface="Arial Narrow" pitchFamily="34" charset="0"/>
              </a:rPr>
              <a:t>, IG – TG Commander</a:t>
            </a:r>
          </a:p>
          <a:p>
            <a:pPr>
              <a:tabLst>
                <a:tab pos="682625" algn="l"/>
                <a:tab pos="1258888" algn="l"/>
              </a:tabLst>
            </a:pPr>
            <a:r>
              <a:rPr lang="en-US" sz="700" i="1" dirty="0">
                <a:latin typeface="Arial Narrow" pitchFamily="34" charset="0"/>
              </a:rPr>
              <a:t>Members: </a:t>
            </a:r>
            <a:r>
              <a:rPr lang="en-US" sz="700" i="1" dirty="0" smtClean="0">
                <a:latin typeface="Arial Narrow" pitchFamily="34" charset="0"/>
              </a:rPr>
              <a:t>DPRM</a:t>
            </a:r>
            <a:r>
              <a:rPr lang="en-US" sz="700" i="1" dirty="0">
                <a:latin typeface="Arial Narrow" pitchFamily="34" charset="0"/>
              </a:rPr>
              <a:t>, </a:t>
            </a:r>
            <a:r>
              <a:rPr lang="en-US" sz="700" i="1" dirty="0" smtClean="0">
                <a:latin typeface="Arial Narrow" pitchFamily="34" charset="0"/>
              </a:rPr>
              <a:t>DI, DO, DIDM, DC, IAS</a:t>
            </a:r>
            <a:r>
              <a:rPr lang="en-US" sz="700" i="1" dirty="0">
                <a:latin typeface="Arial Narrow" pitchFamily="34" charset="0"/>
              </a:rPr>
              <a:t>, CIDG, </a:t>
            </a:r>
            <a:r>
              <a:rPr lang="en-US" sz="700" i="1" dirty="0" smtClean="0">
                <a:latin typeface="Arial Narrow" pitchFamily="34" charset="0"/>
              </a:rPr>
              <a:t>CLG, HS, LS</a:t>
            </a:r>
            <a:endParaRPr lang="en-US" sz="700" i="1" dirty="0">
              <a:latin typeface="Arial Narrow" pitchFamily="34" charset="0"/>
            </a:endParaRPr>
          </a:p>
        </p:txBody>
      </p:sp>
      <p:sp>
        <p:nvSpPr>
          <p:cNvPr id="66" name="TextBox 65"/>
          <p:cNvSpPr txBox="1"/>
          <p:nvPr/>
        </p:nvSpPr>
        <p:spPr>
          <a:xfrm>
            <a:off x="6705600" y="6007609"/>
            <a:ext cx="1222019" cy="415498"/>
          </a:xfrm>
          <a:prstGeom prst="rect">
            <a:avLst/>
          </a:prstGeom>
          <a:noFill/>
        </p:spPr>
        <p:txBody>
          <a:bodyPr wrap="square" rtlCol="0">
            <a:spAutoFit/>
          </a:bodyPr>
          <a:lstStyle/>
          <a:p>
            <a:pPr>
              <a:tabLst>
                <a:tab pos="682625" algn="l"/>
                <a:tab pos="1258888" algn="l"/>
              </a:tabLst>
            </a:pPr>
            <a:r>
              <a:rPr lang="en-US" sz="700" b="1" i="1" dirty="0">
                <a:latin typeface="Arial Narrow" pitchFamily="34" charset="0"/>
              </a:rPr>
              <a:t>D, PCRG – TG Commander</a:t>
            </a:r>
          </a:p>
          <a:p>
            <a:pPr>
              <a:tabLst>
                <a:tab pos="682625" algn="l"/>
                <a:tab pos="1258888" algn="l"/>
              </a:tabLst>
            </a:pPr>
            <a:r>
              <a:rPr lang="en-US" sz="700" i="1" dirty="0">
                <a:latin typeface="Arial Narrow" pitchFamily="34" charset="0"/>
              </a:rPr>
              <a:t>Members: </a:t>
            </a:r>
            <a:r>
              <a:rPr lang="en-US" sz="700" i="1" dirty="0" smtClean="0">
                <a:latin typeface="Arial Narrow" pitchFamily="34" charset="0"/>
              </a:rPr>
              <a:t>DPCR, DC, PCRG, HS</a:t>
            </a:r>
            <a:r>
              <a:rPr lang="en-US" sz="700" i="1" dirty="0">
                <a:latin typeface="Arial Narrow" pitchFamily="34" charset="0"/>
              </a:rPr>
              <a:t>, </a:t>
            </a:r>
            <a:r>
              <a:rPr lang="en-US" sz="700" i="1" dirty="0" smtClean="0">
                <a:latin typeface="Arial Narrow" pitchFamily="34" charset="0"/>
              </a:rPr>
              <a:t>CLG, PIO, LS</a:t>
            </a:r>
            <a:endParaRPr lang="en-US" sz="700" i="1" dirty="0">
              <a:latin typeface="Arial Narrow" pitchFamily="34" charset="0"/>
            </a:endParaRPr>
          </a:p>
        </p:txBody>
      </p:sp>
      <p:sp>
        <p:nvSpPr>
          <p:cNvPr id="67" name="TextBox 66"/>
          <p:cNvSpPr txBox="1"/>
          <p:nvPr/>
        </p:nvSpPr>
        <p:spPr>
          <a:xfrm>
            <a:off x="1981200" y="6019800"/>
            <a:ext cx="647700" cy="630942"/>
          </a:xfrm>
          <a:prstGeom prst="rect">
            <a:avLst/>
          </a:prstGeom>
          <a:noFill/>
        </p:spPr>
        <p:txBody>
          <a:bodyPr wrap="square" rtlCol="0">
            <a:spAutoFit/>
          </a:bodyPr>
          <a:lstStyle/>
          <a:p>
            <a:pPr algn="ctr">
              <a:tabLst>
                <a:tab pos="1258888" algn="l"/>
              </a:tabLst>
            </a:pPr>
            <a:r>
              <a:rPr lang="en-US" sz="700" i="1" dirty="0" smtClean="0">
                <a:latin typeface="Arial Narrow" pitchFamily="34" charset="0"/>
              </a:rPr>
              <a:t>AFP</a:t>
            </a:r>
            <a:r>
              <a:rPr lang="en-US" sz="700" i="1" dirty="0">
                <a:latin typeface="Arial Narrow" pitchFamily="34" charset="0"/>
              </a:rPr>
              <a:t>, </a:t>
            </a:r>
            <a:r>
              <a:rPr lang="en-US" sz="700" i="1" dirty="0" smtClean="0">
                <a:latin typeface="Arial Narrow" pitchFamily="34" charset="0"/>
              </a:rPr>
              <a:t>PDEA, NBI</a:t>
            </a:r>
          </a:p>
          <a:p>
            <a:pPr algn="ctr">
              <a:tabLst>
                <a:tab pos="1258888" algn="l"/>
              </a:tabLst>
            </a:pPr>
            <a:r>
              <a:rPr lang="en-US" sz="700" i="1" dirty="0" smtClean="0">
                <a:latin typeface="Arial Narrow" pitchFamily="34" charset="0"/>
              </a:rPr>
              <a:t>BI, </a:t>
            </a:r>
            <a:r>
              <a:rPr lang="en-US" sz="700" i="1" dirty="0" err="1" smtClean="0">
                <a:latin typeface="Arial Narrow" pitchFamily="34" charset="0"/>
              </a:rPr>
              <a:t>BuCor</a:t>
            </a:r>
            <a:r>
              <a:rPr lang="en-US" sz="700" i="1" dirty="0" smtClean="0">
                <a:latin typeface="Arial Narrow" pitchFamily="34" charset="0"/>
              </a:rPr>
              <a:t>, BJMP, BOC</a:t>
            </a:r>
          </a:p>
          <a:p>
            <a:pPr algn="ctr">
              <a:tabLst>
                <a:tab pos="1258888" algn="l"/>
              </a:tabLst>
            </a:pPr>
            <a:r>
              <a:rPr lang="en-US" sz="700" i="1" dirty="0" smtClean="0">
                <a:latin typeface="Arial Narrow" pitchFamily="34" charset="0"/>
              </a:rPr>
              <a:t>PCG, LGUs</a:t>
            </a:r>
          </a:p>
        </p:txBody>
      </p:sp>
      <p:sp>
        <p:nvSpPr>
          <p:cNvPr id="68" name="TextBox 67"/>
          <p:cNvSpPr txBox="1"/>
          <p:nvPr/>
        </p:nvSpPr>
        <p:spPr>
          <a:xfrm>
            <a:off x="7904760" y="5998738"/>
            <a:ext cx="1086840" cy="523220"/>
          </a:xfrm>
          <a:prstGeom prst="rect">
            <a:avLst/>
          </a:prstGeom>
          <a:noFill/>
        </p:spPr>
        <p:txBody>
          <a:bodyPr wrap="square" rtlCol="0">
            <a:spAutoFit/>
          </a:bodyPr>
          <a:lstStyle/>
          <a:p>
            <a:pPr>
              <a:tabLst>
                <a:tab pos="1258888" algn="l"/>
              </a:tabLst>
            </a:pPr>
            <a:r>
              <a:rPr lang="en-US" sz="700" b="1" i="1" dirty="0" err="1">
                <a:latin typeface="Arial Narrow" pitchFamily="34" charset="0"/>
              </a:rPr>
              <a:t>DepEd</a:t>
            </a:r>
            <a:r>
              <a:rPr lang="en-US" sz="700" b="1" i="1" dirty="0">
                <a:latin typeface="Arial Narrow" pitchFamily="34" charset="0"/>
              </a:rPr>
              <a:t>, </a:t>
            </a:r>
            <a:r>
              <a:rPr lang="en-US" sz="700" i="1" dirty="0">
                <a:latin typeface="Arial Narrow" pitchFamily="34" charset="0"/>
              </a:rPr>
              <a:t>DILG,DSWD, </a:t>
            </a:r>
            <a:r>
              <a:rPr lang="en-US" sz="700" i="1" dirty="0" smtClean="0">
                <a:latin typeface="Arial Narrow" pitchFamily="34" charset="0"/>
              </a:rPr>
              <a:t>DOH, DOJ, CHED</a:t>
            </a:r>
            <a:r>
              <a:rPr lang="en-US" sz="700" i="1" dirty="0">
                <a:latin typeface="Arial Narrow" pitchFamily="34" charset="0"/>
              </a:rPr>
              <a:t>, PDEA, PNP, AFP, DDB, </a:t>
            </a:r>
            <a:r>
              <a:rPr lang="en-US" sz="700" i="1" dirty="0" smtClean="0">
                <a:latin typeface="Arial Narrow" pitchFamily="34" charset="0"/>
              </a:rPr>
              <a:t>BJMP, </a:t>
            </a:r>
            <a:r>
              <a:rPr lang="en-US" sz="700" i="1" dirty="0" err="1" smtClean="0">
                <a:latin typeface="Arial Narrow" pitchFamily="34" charset="0"/>
              </a:rPr>
              <a:t>BuCor</a:t>
            </a:r>
            <a:r>
              <a:rPr lang="en-US" sz="700" i="1" dirty="0" smtClean="0">
                <a:latin typeface="Arial Narrow" pitchFamily="34" charset="0"/>
              </a:rPr>
              <a:t>, LGUs</a:t>
            </a:r>
            <a:endParaRPr lang="en-US" sz="700" i="1" dirty="0">
              <a:latin typeface="Arial Narrow" pitchFamily="34" charset="0"/>
            </a:endParaRPr>
          </a:p>
        </p:txBody>
      </p:sp>
      <p:sp>
        <p:nvSpPr>
          <p:cNvPr id="69" name="TextBox 68"/>
          <p:cNvSpPr txBox="1"/>
          <p:nvPr/>
        </p:nvSpPr>
        <p:spPr>
          <a:xfrm>
            <a:off x="5824728" y="5989244"/>
            <a:ext cx="880872" cy="630942"/>
          </a:xfrm>
          <a:prstGeom prst="rect">
            <a:avLst/>
          </a:prstGeom>
          <a:noFill/>
        </p:spPr>
        <p:txBody>
          <a:bodyPr wrap="square" rtlCol="0">
            <a:spAutoFit/>
          </a:bodyPr>
          <a:lstStyle/>
          <a:p>
            <a:pPr>
              <a:tabLst>
                <a:tab pos="1258888" algn="l"/>
              </a:tabLst>
            </a:pPr>
            <a:r>
              <a:rPr lang="en-US" sz="700" b="1" i="1" dirty="0" smtClean="0">
                <a:latin typeface="Arial Narrow" pitchFamily="34" charset="0"/>
              </a:rPr>
              <a:t>DOJ, </a:t>
            </a:r>
            <a:r>
              <a:rPr lang="en-US" sz="700" i="1" dirty="0" smtClean="0">
                <a:latin typeface="Arial Narrow" pitchFamily="34" charset="0"/>
              </a:rPr>
              <a:t>DILG</a:t>
            </a:r>
            <a:r>
              <a:rPr lang="en-US" sz="700" i="1" dirty="0">
                <a:latin typeface="Arial Narrow" pitchFamily="34" charset="0"/>
              </a:rPr>
              <a:t>, </a:t>
            </a:r>
            <a:r>
              <a:rPr lang="en-US" sz="700" i="1" dirty="0" smtClean="0">
                <a:latin typeface="Arial Narrow" pitchFamily="34" charset="0"/>
              </a:rPr>
              <a:t>PDEA</a:t>
            </a:r>
            <a:r>
              <a:rPr lang="en-US" sz="700" i="1" dirty="0">
                <a:latin typeface="Arial Narrow" pitchFamily="34" charset="0"/>
              </a:rPr>
              <a:t>, PNP, AFP, </a:t>
            </a:r>
            <a:r>
              <a:rPr lang="en-US" sz="700" i="1" dirty="0" smtClean="0">
                <a:latin typeface="Arial Narrow" pitchFamily="34" charset="0"/>
              </a:rPr>
              <a:t>DDB, NBI, BI, PCG, BOC, DOTC, AMLAC, BSP, LGUs</a:t>
            </a:r>
            <a:endParaRPr lang="en-US" sz="700" i="1" dirty="0">
              <a:latin typeface="Arial Narrow" pitchFamily="34" charset="0"/>
            </a:endParaRPr>
          </a:p>
        </p:txBody>
      </p:sp>
      <p:sp>
        <p:nvSpPr>
          <p:cNvPr id="70" name="TextBox 69"/>
          <p:cNvSpPr txBox="1"/>
          <p:nvPr/>
        </p:nvSpPr>
        <p:spPr>
          <a:xfrm>
            <a:off x="3733800" y="5985885"/>
            <a:ext cx="1010640" cy="307777"/>
          </a:xfrm>
          <a:prstGeom prst="rect">
            <a:avLst/>
          </a:prstGeom>
          <a:noFill/>
        </p:spPr>
        <p:txBody>
          <a:bodyPr wrap="square" rtlCol="0">
            <a:spAutoFit/>
          </a:bodyPr>
          <a:lstStyle/>
          <a:p>
            <a:pPr>
              <a:tabLst>
                <a:tab pos="1258888" algn="l"/>
              </a:tabLst>
            </a:pPr>
            <a:r>
              <a:rPr lang="en-US" sz="700" i="1" dirty="0">
                <a:latin typeface="Arial Narrow" pitchFamily="34" charset="0"/>
              </a:rPr>
              <a:t>AFP, PDEA, NBI</a:t>
            </a:r>
          </a:p>
          <a:p>
            <a:pPr>
              <a:tabLst>
                <a:tab pos="1258888" algn="l"/>
              </a:tabLst>
            </a:pPr>
            <a:r>
              <a:rPr lang="en-US" sz="700" i="1" dirty="0" smtClean="0">
                <a:latin typeface="Arial Narrow" pitchFamily="34" charset="0"/>
              </a:rPr>
              <a:t>ADACs, </a:t>
            </a:r>
            <a:r>
              <a:rPr lang="en-US" sz="700" i="1" dirty="0">
                <a:latin typeface="Arial Narrow" pitchFamily="34" charset="0"/>
              </a:rPr>
              <a:t>LGUs</a:t>
            </a:r>
          </a:p>
        </p:txBody>
      </p:sp>
      <p:sp>
        <p:nvSpPr>
          <p:cNvPr id="71" name="Rectangle 70"/>
          <p:cNvSpPr/>
          <p:nvPr/>
        </p:nvSpPr>
        <p:spPr>
          <a:xfrm>
            <a:off x="5824728" y="5689041"/>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Collaborative  Agencies</a:t>
            </a:r>
            <a:endParaRPr lang="en-US" sz="800" b="1" dirty="0">
              <a:solidFill>
                <a:schemeClr val="tx1"/>
              </a:solidFill>
              <a:latin typeface="Arial Narrow" pitchFamily="34" charset="0"/>
              <a:cs typeface="Arial" pitchFamily="34" charset="0"/>
            </a:endParaRPr>
          </a:p>
        </p:txBody>
      </p:sp>
      <p:cxnSp>
        <p:nvCxnSpPr>
          <p:cNvPr id="72" name="Elbow Connector 71"/>
          <p:cNvCxnSpPr>
            <a:stCxn id="95" idx="2"/>
            <a:endCxn id="71" idx="0"/>
          </p:cNvCxnSpPr>
          <p:nvPr/>
        </p:nvCxnSpPr>
        <p:spPr>
          <a:xfrm rot="16200000" flipH="1">
            <a:off x="5727832" y="5189808"/>
            <a:ext cx="388445" cy="610019"/>
          </a:xfrm>
          <a:prstGeom prst="bentConnector3">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95" idx="2"/>
            <a:endCxn id="91" idx="0"/>
          </p:cNvCxnSpPr>
          <p:nvPr/>
        </p:nvCxnSpPr>
        <p:spPr>
          <a:xfrm rot="5400000">
            <a:off x="5179639" y="5247694"/>
            <a:ext cx="384504" cy="490309"/>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321973" y="1540931"/>
            <a:ext cx="1737360" cy="548640"/>
          </a:xfrm>
          <a:prstGeom prst="rect">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1100" b="1" dirty="0" smtClean="0">
                <a:solidFill>
                  <a:schemeClr val="bg1"/>
                </a:solidFill>
                <a:latin typeface="Arial Narrow" pitchFamily="34" charset="0"/>
                <a:cs typeface="Arial" pitchFamily="34" charset="0"/>
              </a:rPr>
              <a:t>Alternative Development</a:t>
            </a:r>
          </a:p>
        </p:txBody>
      </p:sp>
      <p:sp>
        <p:nvSpPr>
          <p:cNvPr id="79" name="TextBox 78"/>
          <p:cNvSpPr txBox="1"/>
          <p:nvPr/>
        </p:nvSpPr>
        <p:spPr>
          <a:xfrm>
            <a:off x="7433736" y="2150531"/>
            <a:ext cx="1371599" cy="384721"/>
          </a:xfrm>
          <a:prstGeom prst="rect">
            <a:avLst/>
          </a:prstGeom>
          <a:noFill/>
        </p:spPr>
        <p:txBody>
          <a:bodyPr wrap="square" rtlCol="0">
            <a:spAutoFit/>
          </a:bodyPr>
          <a:lstStyle/>
          <a:p>
            <a:pPr algn="ctr">
              <a:tabLst>
                <a:tab pos="687388" algn="l"/>
              </a:tabLst>
            </a:pPr>
            <a:r>
              <a:rPr lang="en-US" sz="1100" b="1" i="1" dirty="0" smtClean="0">
                <a:latin typeface="Arial Narrow" pitchFamily="34" charset="0"/>
              </a:rPr>
              <a:t>DILG,</a:t>
            </a:r>
            <a:r>
              <a:rPr lang="en-US" sz="1100" i="1" dirty="0" smtClean="0">
                <a:latin typeface="Arial Narrow" pitchFamily="34" charset="0"/>
              </a:rPr>
              <a:t> </a:t>
            </a:r>
            <a:r>
              <a:rPr lang="en-US" sz="800" i="1" dirty="0" smtClean="0">
                <a:latin typeface="Arial Narrow" pitchFamily="34" charset="0"/>
              </a:rPr>
              <a:t>DOLE, DSWD, DENR, TESDA</a:t>
            </a:r>
            <a:endParaRPr lang="en-US" sz="900" i="1" dirty="0" smtClean="0">
              <a:latin typeface="Arial Narrow" pitchFamily="34" charset="0"/>
            </a:endParaRPr>
          </a:p>
        </p:txBody>
      </p:sp>
      <p:cxnSp>
        <p:nvCxnSpPr>
          <p:cNvPr id="81" name="Elbow Connector 80"/>
          <p:cNvCxnSpPr>
            <a:stCxn id="117" idx="2"/>
            <a:endCxn id="50" idx="0"/>
          </p:cNvCxnSpPr>
          <p:nvPr/>
        </p:nvCxnSpPr>
        <p:spPr>
          <a:xfrm rot="5400000">
            <a:off x="2563472" y="-484062"/>
            <a:ext cx="393888" cy="3631072"/>
          </a:xfrm>
          <a:prstGeom prst="bentConnector3">
            <a:avLst>
              <a:gd name="adj1" fmla="val 50000"/>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117" idx="2"/>
            <a:endCxn id="27" idx="0"/>
          </p:cNvCxnSpPr>
          <p:nvPr/>
        </p:nvCxnSpPr>
        <p:spPr>
          <a:xfrm rot="5400000">
            <a:off x="3454684" y="419662"/>
            <a:ext cx="406401" cy="1836137"/>
          </a:xfrm>
          <a:prstGeom prst="bentConnector3">
            <a:avLst>
              <a:gd name="adj1" fmla="val 50000"/>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117" idx="2"/>
            <a:endCxn id="26" idx="0"/>
          </p:cNvCxnSpPr>
          <p:nvPr/>
        </p:nvCxnSpPr>
        <p:spPr>
          <a:xfrm rot="16200000" flipH="1">
            <a:off x="4376703" y="1333778"/>
            <a:ext cx="406401" cy="7903"/>
          </a:xfrm>
          <a:prstGeom prst="bentConnector3">
            <a:avLst>
              <a:gd name="adj1" fmla="val 50000"/>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17" idx="2"/>
            <a:endCxn id="28" idx="0"/>
          </p:cNvCxnSpPr>
          <p:nvPr/>
        </p:nvCxnSpPr>
        <p:spPr>
          <a:xfrm rot="16200000" flipH="1">
            <a:off x="5283483" y="426998"/>
            <a:ext cx="406401" cy="1821463"/>
          </a:xfrm>
          <a:prstGeom prst="bentConnector3">
            <a:avLst>
              <a:gd name="adj1" fmla="val 50000"/>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117" idx="2"/>
            <a:endCxn id="78" idx="0"/>
          </p:cNvCxnSpPr>
          <p:nvPr/>
        </p:nvCxnSpPr>
        <p:spPr>
          <a:xfrm rot="16200000" flipH="1">
            <a:off x="6180102" y="-469621"/>
            <a:ext cx="406401" cy="3614701"/>
          </a:xfrm>
          <a:prstGeom prst="bentConnector3">
            <a:avLst>
              <a:gd name="adj1" fmla="val 50000"/>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26" idx="2"/>
            <a:endCxn id="86" idx="0"/>
          </p:cNvCxnSpPr>
          <p:nvPr/>
        </p:nvCxnSpPr>
        <p:spPr>
          <a:xfrm rot="16200000" flipH="1">
            <a:off x="4363583" y="2309842"/>
            <a:ext cx="445623" cy="5079"/>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84" idx="2"/>
            <a:endCxn id="95" idx="0"/>
          </p:cNvCxnSpPr>
          <p:nvPr/>
        </p:nvCxnSpPr>
        <p:spPr>
          <a:xfrm rot="16200000" flipH="1">
            <a:off x="4480383" y="3843894"/>
            <a:ext cx="1245212" cy="1028112"/>
          </a:xfrm>
          <a:prstGeom prst="bentConnector3">
            <a:avLst>
              <a:gd name="adj1" fmla="val 690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84" idx="2"/>
            <a:endCxn id="48" idx="0"/>
          </p:cNvCxnSpPr>
          <p:nvPr/>
        </p:nvCxnSpPr>
        <p:spPr>
          <a:xfrm rot="16200000" flipH="1">
            <a:off x="5557103" y="2767174"/>
            <a:ext cx="1247128" cy="3183468"/>
          </a:xfrm>
          <a:prstGeom prst="bentConnector3">
            <a:avLst>
              <a:gd name="adj1" fmla="val 6833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172200" y="3840586"/>
            <a:ext cx="1905000" cy="27432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Evaluation Team</a:t>
            </a:r>
            <a:endParaRPr lang="en-US" sz="1050" b="1" dirty="0">
              <a:solidFill>
                <a:schemeClr val="tx1"/>
              </a:solidFill>
              <a:latin typeface="Arial Narrow" pitchFamily="34" charset="0"/>
              <a:cs typeface="Arial" pitchFamily="34" charset="0"/>
            </a:endParaRPr>
          </a:p>
        </p:txBody>
      </p:sp>
      <p:grpSp>
        <p:nvGrpSpPr>
          <p:cNvPr id="5" name="Group 7"/>
          <p:cNvGrpSpPr/>
          <p:nvPr/>
        </p:nvGrpSpPr>
        <p:grpSpPr>
          <a:xfrm>
            <a:off x="1371600" y="5638800"/>
            <a:ext cx="499791" cy="356124"/>
            <a:chOff x="180975" y="5615970"/>
            <a:chExt cx="880791" cy="356124"/>
          </a:xfrm>
        </p:grpSpPr>
        <p:sp>
          <p:nvSpPr>
            <p:cNvPr id="80" name="Rectangle 79"/>
            <p:cNvSpPr/>
            <p:nvPr/>
          </p:nvSpPr>
          <p:spPr>
            <a:xfrm>
              <a:off x="257094" y="5679486"/>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83" name="Rectangle 82"/>
            <p:cNvSpPr/>
            <p:nvPr/>
          </p:nvSpPr>
          <p:spPr>
            <a:xfrm>
              <a:off x="222373" y="5650992"/>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87" name="Rectangle 86"/>
            <p:cNvSpPr/>
            <p:nvPr/>
          </p:nvSpPr>
          <p:spPr>
            <a:xfrm>
              <a:off x="180975" y="5615970"/>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Intel</a:t>
              </a:r>
              <a:endParaRPr lang="en-US" sz="800" b="1" dirty="0">
                <a:solidFill>
                  <a:schemeClr val="tx1"/>
                </a:solidFill>
                <a:latin typeface="Arial Narrow" pitchFamily="34" charset="0"/>
                <a:cs typeface="Arial" pitchFamily="34" charset="0"/>
              </a:endParaRPr>
            </a:p>
          </p:txBody>
        </p:sp>
      </p:grpSp>
      <p:grpSp>
        <p:nvGrpSpPr>
          <p:cNvPr id="6" name="Group 7"/>
          <p:cNvGrpSpPr/>
          <p:nvPr/>
        </p:nvGrpSpPr>
        <p:grpSpPr>
          <a:xfrm>
            <a:off x="694267" y="5638800"/>
            <a:ext cx="558801" cy="356124"/>
            <a:chOff x="180975" y="5615970"/>
            <a:chExt cx="880791" cy="356124"/>
          </a:xfrm>
        </p:grpSpPr>
        <p:sp>
          <p:nvSpPr>
            <p:cNvPr id="90" name="Rectangle 89"/>
            <p:cNvSpPr/>
            <p:nvPr/>
          </p:nvSpPr>
          <p:spPr>
            <a:xfrm>
              <a:off x="257094" y="5679486"/>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93" name="Rectangle 92"/>
            <p:cNvSpPr/>
            <p:nvPr/>
          </p:nvSpPr>
          <p:spPr>
            <a:xfrm>
              <a:off x="222373" y="5650992"/>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Focus Teams</a:t>
              </a:r>
              <a:endParaRPr lang="en-US" sz="800" b="1" dirty="0">
                <a:solidFill>
                  <a:schemeClr val="tx1"/>
                </a:solidFill>
                <a:latin typeface="Arial Narrow" pitchFamily="34" charset="0"/>
                <a:cs typeface="Arial" pitchFamily="34" charset="0"/>
              </a:endParaRPr>
            </a:p>
          </p:txBody>
        </p:sp>
        <p:sp>
          <p:nvSpPr>
            <p:cNvPr id="94" name="Rectangle 93"/>
            <p:cNvSpPr/>
            <p:nvPr/>
          </p:nvSpPr>
          <p:spPr>
            <a:xfrm>
              <a:off x="180975" y="5615970"/>
              <a:ext cx="804672" cy="29260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solidFill>
                    <a:schemeClr val="tx1"/>
                  </a:solidFill>
                  <a:latin typeface="Arial Narrow" pitchFamily="34" charset="0"/>
                  <a:cs typeface="Arial" pitchFamily="34" charset="0"/>
                </a:rPr>
                <a:t>FIT</a:t>
              </a:r>
              <a:endParaRPr lang="en-US" sz="800" b="1" dirty="0">
                <a:solidFill>
                  <a:schemeClr val="tx1"/>
                </a:solidFill>
                <a:latin typeface="Arial Narrow" pitchFamily="34" charset="0"/>
                <a:cs typeface="Arial" pitchFamily="34" charset="0"/>
              </a:endParaRPr>
            </a:p>
          </p:txBody>
        </p:sp>
      </p:grpSp>
      <p:cxnSp>
        <p:nvCxnSpPr>
          <p:cNvPr id="141" name="Straight Connector 140"/>
          <p:cNvCxnSpPr/>
          <p:nvPr/>
        </p:nvCxnSpPr>
        <p:spPr>
          <a:xfrm>
            <a:off x="944886" y="5427134"/>
            <a:ext cx="18288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62000" y="6011333"/>
            <a:ext cx="457200" cy="200055"/>
          </a:xfrm>
          <a:prstGeom prst="rect">
            <a:avLst/>
          </a:prstGeom>
          <a:noFill/>
        </p:spPr>
        <p:txBody>
          <a:bodyPr wrap="square" rtlCol="0">
            <a:spAutoFit/>
          </a:bodyPr>
          <a:lstStyle/>
          <a:p>
            <a:pPr>
              <a:tabLst>
                <a:tab pos="115888" algn="l"/>
                <a:tab pos="682625" algn="l"/>
                <a:tab pos="1258888" algn="l"/>
              </a:tabLst>
            </a:pPr>
            <a:r>
              <a:rPr lang="en-US" sz="700" b="1" i="1" dirty="0" smtClean="0">
                <a:latin typeface="Arial Narrow" pitchFamily="34" charset="0"/>
              </a:rPr>
              <a:t>CIDG</a:t>
            </a:r>
          </a:p>
        </p:txBody>
      </p:sp>
      <p:sp>
        <p:nvSpPr>
          <p:cNvPr id="155" name="TextBox 154"/>
          <p:cNvSpPr txBox="1"/>
          <p:nvPr/>
        </p:nvSpPr>
        <p:spPr>
          <a:xfrm>
            <a:off x="1396998" y="6028264"/>
            <a:ext cx="457200" cy="200055"/>
          </a:xfrm>
          <a:prstGeom prst="rect">
            <a:avLst/>
          </a:prstGeom>
          <a:noFill/>
        </p:spPr>
        <p:txBody>
          <a:bodyPr wrap="square" rtlCol="0">
            <a:spAutoFit/>
          </a:bodyPr>
          <a:lstStyle/>
          <a:p>
            <a:pPr>
              <a:tabLst>
                <a:tab pos="115888" algn="l"/>
                <a:tab pos="682625" algn="l"/>
                <a:tab pos="1258888" algn="l"/>
              </a:tabLst>
            </a:pPr>
            <a:r>
              <a:rPr lang="en-US" sz="700" b="1" i="1" dirty="0" smtClean="0">
                <a:latin typeface="Arial Narrow" pitchFamily="34" charset="0"/>
              </a:rPr>
              <a:t>IG</a:t>
            </a:r>
          </a:p>
        </p:txBody>
      </p:sp>
      <p:sp>
        <p:nvSpPr>
          <p:cNvPr id="99" name="Rectangle 98"/>
          <p:cNvSpPr/>
          <p:nvPr/>
        </p:nvSpPr>
        <p:spPr>
          <a:xfrm>
            <a:off x="6172200" y="4162326"/>
            <a:ext cx="1905000" cy="27432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solidFill>
                  <a:schemeClr val="tx1"/>
                </a:solidFill>
                <a:latin typeface="Arial Narrow" pitchFamily="34" charset="0"/>
                <a:cs typeface="Arial" pitchFamily="34" charset="0"/>
              </a:rPr>
              <a:t>Information Operations Center</a:t>
            </a:r>
            <a:endParaRPr lang="en-US" sz="1050" b="1" dirty="0">
              <a:solidFill>
                <a:schemeClr val="tx1"/>
              </a:solidFill>
              <a:latin typeface="Arial Narrow" pitchFamily="34" charset="0"/>
              <a:cs typeface="Arial" pitchFamily="34" charset="0"/>
            </a:endParaRPr>
          </a:p>
        </p:txBody>
      </p:sp>
      <p:cxnSp>
        <p:nvCxnSpPr>
          <p:cNvPr id="123" name="Elbow Connector 122"/>
          <p:cNvCxnSpPr/>
          <p:nvPr/>
        </p:nvCxnSpPr>
        <p:spPr>
          <a:xfrm rot="10800000" flipV="1">
            <a:off x="4614336" y="3733800"/>
            <a:ext cx="1176865" cy="381000"/>
          </a:xfrm>
          <a:prstGeom prst="bentConnector3">
            <a:avLst>
              <a:gd name="adj1" fmla="val 21223"/>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21401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87" name="Picture 39"/>
          <p:cNvPicPr>
            <a:picLocks noChangeAspect="1" noChangeArrowheads="1"/>
          </p:cNvPicPr>
          <p:nvPr/>
        </p:nvPicPr>
        <p:blipFill>
          <a:blip r:embed="rId2"/>
          <a:srcRect l="25833" t="18519" r="14583" b="7407"/>
          <a:stretch>
            <a:fillRect/>
          </a:stretch>
        </p:blipFill>
        <p:spPr bwMode="auto">
          <a:xfrm>
            <a:off x="304800" y="661288"/>
            <a:ext cx="8534400" cy="59681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8"/>
          <p:cNvGraphicFramePr>
            <a:graphicFrameLocks/>
          </p:cNvGraphicFramePr>
          <p:nvPr>
            <p:extLst>
              <p:ext uri="{D42A27DB-BD31-4B8C-83A1-F6EECF244321}">
                <p14:modId xmlns:p14="http://schemas.microsoft.com/office/powerpoint/2010/main" val="650875185"/>
              </p:ext>
            </p:extLst>
          </p:nvPr>
        </p:nvGraphicFramePr>
        <p:xfrm>
          <a:off x="232834" y="1295400"/>
          <a:ext cx="8678333" cy="53339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 y="0"/>
            <a:ext cx="9143999" cy="1143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0023" tIns="40012" rIns="80023" bIns="40012" anchor="ctr"/>
          <a:lstStyle/>
          <a:p>
            <a:pPr algn="ctr">
              <a:defRPr/>
            </a:pPr>
            <a:r>
              <a:rPr lang="en-US" sz="2333" dirty="0" smtClean="0">
                <a:ln>
                  <a:solidFill>
                    <a:sysClr val="windowText" lastClr="000000"/>
                  </a:solidFill>
                </a:ln>
                <a:solidFill>
                  <a:schemeClr val="bg1"/>
                </a:solidFill>
                <a:latin typeface="Arial Black" pitchFamily="34" charset="0"/>
                <a:cs typeface="Arial" pitchFamily="34" charset="0"/>
              </a:rPr>
              <a:t>House </a:t>
            </a:r>
            <a:r>
              <a:rPr lang="en-US" sz="2333" dirty="0">
                <a:ln>
                  <a:solidFill>
                    <a:sysClr val="windowText" lastClr="000000"/>
                  </a:solidFill>
                </a:ln>
                <a:solidFill>
                  <a:schemeClr val="bg1"/>
                </a:solidFill>
                <a:latin typeface="Arial Black" pitchFamily="34" charset="0"/>
                <a:cs typeface="Arial" pitchFamily="34" charset="0"/>
              </a:rPr>
              <a:t>Visited vs Personally Appeared USER/PUSHER</a:t>
            </a:r>
          </a:p>
          <a:p>
            <a:pPr algn="ctr">
              <a:defRPr/>
            </a:pPr>
            <a:r>
              <a:rPr lang="en-US" sz="1333" dirty="0">
                <a:ln>
                  <a:solidFill>
                    <a:sysClr val="windowText" lastClr="000000"/>
                  </a:solidFill>
                </a:ln>
                <a:solidFill>
                  <a:schemeClr val="bg1"/>
                </a:solidFill>
                <a:latin typeface="Arial Black" pitchFamily="34" charset="0"/>
                <a:cs typeface="Arial" pitchFamily="34" charset="0"/>
              </a:rPr>
              <a:t>(Total by Week)</a:t>
            </a:r>
          </a:p>
          <a:p>
            <a:pPr algn="ctr">
              <a:defRPr/>
            </a:pPr>
            <a:r>
              <a:rPr lang="en-US" sz="1333" dirty="0">
                <a:ln>
                  <a:solidFill>
                    <a:sysClr val="windowText" lastClr="000000"/>
                  </a:solidFill>
                </a:ln>
                <a:solidFill>
                  <a:schemeClr val="bg1"/>
                </a:solidFill>
                <a:latin typeface="Arial Black" pitchFamily="34" charset="0"/>
                <a:cs typeface="Arial" pitchFamily="34" charset="0"/>
              </a:rPr>
              <a:t>Period Covered: July 1 to August </a:t>
            </a:r>
            <a:r>
              <a:rPr lang="en-US" sz="1333" dirty="0" smtClean="0">
                <a:ln>
                  <a:solidFill>
                    <a:sysClr val="windowText" lastClr="000000"/>
                  </a:solidFill>
                </a:ln>
                <a:solidFill>
                  <a:schemeClr val="bg1"/>
                </a:solidFill>
                <a:latin typeface="Arial Black" pitchFamily="34" charset="0"/>
                <a:cs typeface="Arial" pitchFamily="34" charset="0"/>
              </a:rPr>
              <a:t>22, </a:t>
            </a:r>
            <a:r>
              <a:rPr lang="en-US" sz="1333" dirty="0">
                <a:ln>
                  <a:solidFill>
                    <a:sysClr val="windowText" lastClr="000000"/>
                  </a:solidFill>
                </a:ln>
                <a:solidFill>
                  <a:schemeClr val="bg1"/>
                </a:solidFill>
                <a:latin typeface="Arial Black" pitchFamily="34" charset="0"/>
                <a:cs typeface="Arial" pitchFamily="34" charset="0"/>
              </a:rPr>
              <a:t>2016</a:t>
            </a:r>
          </a:p>
        </p:txBody>
      </p:sp>
    </p:spTree>
    <p:extLst>
      <p:ext uri="{BB962C8B-B14F-4D97-AF65-F5344CB8AC3E}">
        <p14:creationId xmlns:p14="http://schemas.microsoft.com/office/powerpoint/2010/main" val="18096435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52400"/>
            <a:ext cx="8686800" cy="685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Illegal Drugs Affectation</a:t>
            </a:r>
            <a:endParaRPr lang="en-US" sz="4800" b="1" dirty="0">
              <a:solidFill>
                <a:schemeClr val="bg1"/>
              </a:solidFill>
              <a:latin typeface="Arial Rounded MT Bold" pitchFamily="34" charset="0"/>
              <a:cs typeface="Tahoma" pitchFamily="34" charset="0"/>
            </a:endParaRPr>
          </a:p>
        </p:txBody>
      </p:sp>
      <p:sp>
        <p:nvSpPr>
          <p:cNvPr id="8" name="TextBox 7"/>
          <p:cNvSpPr txBox="1"/>
          <p:nvPr/>
        </p:nvSpPr>
        <p:spPr>
          <a:xfrm>
            <a:off x="0" y="990600"/>
            <a:ext cx="9144000" cy="461665"/>
          </a:xfrm>
          <a:prstGeom prst="rect">
            <a:avLst/>
          </a:prstGeom>
          <a:noFill/>
        </p:spPr>
        <p:txBody>
          <a:bodyPr wrap="square" rtlCol="0">
            <a:spAutoFit/>
          </a:bodyPr>
          <a:lstStyle/>
          <a:p>
            <a:pPr algn="ctr"/>
            <a:r>
              <a:rPr lang="en-US" sz="2400" b="1" dirty="0" smtClean="0"/>
              <a:t>Drug Affectation of Region 3</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1681967233"/>
              </p:ext>
            </p:extLst>
          </p:nvPr>
        </p:nvGraphicFramePr>
        <p:xfrm>
          <a:off x="533400" y="1447800"/>
          <a:ext cx="8077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43600" y="1524000"/>
            <a:ext cx="2438400" cy="369332"/>
          </a:xfrm>
          <a:prstGeom prst="rect">
            <a:avLst/>
          </a:prstGeom>
          <a:noFill/>
        </p:spPr>
        <p:txBody>
          <a:bodyPr wrap="square" rtlCol="0">
            <a:spAutoFit/>
          </a:bodyPr>
          <a:lstStyle/>
          <a:p>
            <a:r>
              <a:rPr lang="en-US" dirty="0" smtClean="0">
                <a:latin typeface="Arial Black" pitchFamily="34" charset="0"/>
              </a:rPr>
              <a:t>656 </a:t>
            </a:r>
            <a:r>
              <a:rPr lang="en-US" dirty="0" err="1" smtClean="0">
                <a:latin typeface="Arial Black" pitchFamily="34" charset="0"/>
              </a:rPr>
              <a:t>Barangays</a:t>
            </a:r>
            <a:endParaRPr lang="en-US" dirty="0">
              <a:latin typeface="Arial Black" pitchFamily="34" charset="0"/>
            </a:endParaRPr>
          </a:p>
        </p:txBody>
      </p:sp>
      <p:sp>
        <p:nvSpPr>
          <p:cNvPr id="6" name="TextBox 5"/>
          <p:cNvSpPr txBox="1"/>
          <p:nvPr/>
        </p:nvSpPr>
        <p:spPr>
          <a:xfrm>
            <a:off x="381000" y="1905000"/>
            <a:ext cx="2485698" cy="369332"/>
          </a:xfrm>
          <a:prstGeom prst="rect">
            <a:avLst/>
          </a:prstGeom>
          <a:noFill/>
        </p:spPr>
        <p:txBody>
          <a:bodyPr wrap="square" rtlCol="0">
            <a:spAutoFit/>
          </a:bodyPr>
          <a:lstStyle/>
          <a:p>
            <a:pPr algn="ctr"/>
            <a:r>
              <a:rPr lang="en-US" dirty="0" smtClean="0">
                <a:latin typeface="Arial Black" pitchFamily="34" charset="0"/>
              </a:rPr>
              <a:t>2,446 Barangays</a:t>
            </a:r>
          </a:p>
        </p:txBody>
      </p:sp>
      <p:sp>
        <p:nvSpPr>
          <p:cNvPr id="7" name="TextBox 8"/>
          <p:cNvSpPr txBox="1">
            <a:spLocks noChangeArrowheads="1"/>
          </p:cNvSpPr>
          <p:nvPr/>
        </p:nvSpPr>
        <p:spPr bwMode="auto">
          <a:xfrm>
            <a:off x="76200" y="6477000"/>
            <a:ext cx="1676400" cy="307777"/>
          </a:xfrm>
          <a:prstGeom prst="rect">
            <a:avLst/>
          </a:prstGeom>
          <a:noFill/>
          <a:ln w="9525">
            <a:noFill/>
            <a:miter lim="800000"/>
            <a:headEnd/>
            <a:tailEnd/>
          </a:ln>
        </p:spPr>
        <p:txBody>
          <a:bodyPr wrap="square">
            <a:spAutoFit/>
          </a:bodyPr>
          <a:lstStyle/>
          <a:p>
            <a:r>
              <a:rPr lang="en-PH" sz="1400" b="1" dirty="0">
                <a:latin typeface="Tw Cen MT" pitchFamily="34" charset="0"/>
              </a:rPr>
              <a:t>Source: </a:t>
            </a:r>
            <a:r>
              <a:rPr lang="en-PH" sz="1400" b="1" dirty="0" smtClean="0">
                <a:latin typeface="Tw Cen MT" pitchFamily="34" charset="0"/>
              </a:rPr>
              <a:t>PRO 3</a:t>
            </a:r>
            <a:endParaRPr lang="en-PH" sz="1400" b="1" dirty="0">
              <a:latin typeface="Tw Cen MT" pitchFamily="34"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8"/>
          <p:cNvGraphicFramePr>
            <a:graphicFrameLocks/>
          </p:cNvGraphicFramePr>
          <p:nvPr>
            <p:extLst>
              <p:ext uri="{D42A27DB-BD31-4B8C-83A1-F6EECF244321}">
                <p14:modId xmlns:p14="http://schemas.microsoft.com/office/powerpoint/2010/main" val="3078926401"/>
              </p:ext>
            </p:extLst>
          </p:nvPr>
        </p:nvGraphicFramePr>
        <p:xfrm>
          <a:off x="152400" y="1295401"/>
          <a:ext cx="8758767"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 y="0"/>
            <a:ext cx="9143999" cy="1143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0023" tIns="40012" rIns="80023" bIns="40012" anchor="ctr"/>
          <a:lstStyle/>
          <a:p>
            <a:pPr algn="ctr">
              <a:defRPr/>
            </a:pPr>
            <a:r>
              <a:rPr lang="en-US" sz="2333" dirty="0" smtClean="0">
                <a:ln>
                  <a:solidFill>
                    <a:sysClr val="windowText" lastClr="000000"/>
                  </a:solidFill>
                </a:ln>
                <a:solidFill>
                  <a:schemeClr val="bg1"/>
                </a:solidFill>
                <a:latin typeface="Arial Black" pitchFamily="34" charset="0"/>
                <a:cs typeface="Arial" pitchFamily="34" charset="0"/>
              </a:rPr>
              <a:t>No</a:t>
            </a:r>
            <a:r>
              <a:rPr lang="en-US" sz="2333" dirty="0">
                <a:ln>
                  <a:solidFill>
                    <a:sysClr val="windowText" lastClr="000000"/>
                  </a:solidFill>
                </a:ln>
                <a:solidFill>
                  <a:schemeClr val="bg1"/>
                </a:solidFill>
                <a:latin typeface="Arial Black" pitchFamily="34" charset="0"/>
                <a:cs typeface="Arial" pitchFamily="34" charset="0"/>
              </a:rPr>
              <a:t>. of Operations vs Arrested/Killed</a:t>
            </a:r>
          </a:p>
          <a:p>
            <a:pPr algn="ctr">
              <a:defRPr/>
            </a:pPr>
            <a:r>
              <a:rPr lang="en-US" sz="1333" dirty="0">
                <a:ln>
                  <a:solidFill>
                    <a:sysClr val="windowText" lastClr="000000"/>
                  </a:solidFill>
                </a:ln>
                <a:solidFill>
                  <a:schemeClr val="bg1"/>
                </a:solidFill>
                <a:latin typeface="Arial Black" pitchFamily="34" charset="0"/>
                <a:cs typeface="Arial" pitchFamily="34" charset="0"/>
              </a:rPr>
              <a:t>(Total by Week)</a:t>
            </a:r>
          </a:p>
          <a:p>
            <a:pPr algn="ctr">
              <a:defRPr/>
            </a:pPr>
            <a:r>
              <a:rPr lang="en-US" sz="1333" dirty="0">
                <a:ln>
                  <a:solidFill>
                    <a:sysClr val="windowText" lastClr="000000"/>
                  </a:solidFill>
                </a:ln>
                <a:solidFill>
                  <a:schemeClr val="bg1"/>
                </a:solidFill>
                <a:latin typeface="Arial Black" pitchFamily="34" charset="0"/>
                <a:cs typeface="Arial" pitchFamily="34" charset="0"/>
              </a:rPr>
              <a:t>Period Covered: July 1 to August </a:t>
            </a:r>
            <a:r>
              <a:rPr lang="en-US" sz="1333" dirty="0" smtClean="0">
                <a:ln>
                  <a:solidFill>
                    <a:sysClr val="windowText" lastClr="000000"/>
                  </a:solidFill>
                </a:ln>
                <a:solidFill>
                  <a:schemeClr val="bg1"/>
                </a:solidFill>
                <a:latin typeface="Arial Black" pitchFamily="34" charset="0"/>
                <a:cs typeface="Arial" pitchFamily="34" charset="0"/>
              </a:rPr>
              <a:t>22, </a:t>
            </a:r>
            <a:r>
              <a:rPr lang="en-US" sz="1333" dirty="0">
                <a:ln>
                  <a:solidFill>
                    <a:sysClr val="windowText" lastClr="000000"/>
                  </a:solidFill>
                </a:ln>
                <a:solidFill>
                  <a:schemeClr val="bg1"/>
                </a:solidFill>
                <a:latin typeface="Arial Black" pitchFamily="34" charset="0"/>
                <a:cs typeface="Arial" pitchFamily="34" charset="0"/>
              </a:rPr>
              <a:t>2016</a:t>
            </a:r>
          </a:p>
        </p:txBody>
      </p:sp>
    </p:spTree>
    <p:extLst>
      <p:ext uri="{BB962C8B-B14F-4D97-AF65-F5344CB8AC3E}">
        <p14:creationId xmlns:p14="http://schemas.microsoft.com/office/powerpoint/2010/main" val="309873041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30" name="TextBox 39"/>
          <p:cNvSpPr txBox="1">
            <a:spLocks noChangeArrowheads="1"/>
          </p:cNvSpPr>
          <p:nvPr/>
        </p:nvSpPr>
        <p:spPr bwMode="auto">
          <a:xfrm>
            <a:off x="-4340" y="27110"/>
            <a:ext cx="9148340" cy="707886"/>
          </a:xfrm>
          <a:prstGeom prst="rect">
            <a:avLst/>
          </a:prstGeom>
          <a:solidFill>
            <a:schemeClr val="tx2">
              <a:lumMod val="75000"/>
            </a:schemeClr>
          </a:solidFill>
          <a:ln w="9525">
            <a:noFill/>
            <a:miter lim="800000"/>
            <a:headEnd/>
            <a:tailEnd/>
          </a:ln>
        </p:spPr>
        <p:txBody>
          <a:bodyPr wrap="square">
            <a:spAutoFit/>
          </a:bodyPr>
          <a:lstStyle/>
          <a:p>
            <a:pPr algn="ctr">
              <a:tabLst>
                <a:tab pos="2001838" algn="l"/>
              </a:tabLst>
            </a:pPr>
            <a:r>
              <a:rPr lang="en-US" sz="2400" b="1" dirty="0" smtClean="0">
                <a:solidFill>
                  <a:schemeClr val="bg1"/>
                </a:solidFill>
                <a:latin typeface="Arial Black" pitchFamily="34" charset="0"/>
                <a:cs typeface="Arial" pitchFamily="34" charset="0"/>
              </a:rPr>
              <a:t>AIDG Accomplishment</a:t>
            </a:r>
          </a:p>
          <a:p>
            <a:pPr algn="ctr">
              <a:tabLst>
                <a:tab pos="2001838" algn="l"/>
              </a:tabLst>
            </a:pPr>
            <a:r>
              <a:rPr lang="en-US" sz="1600" b="1" i="1" dirty="0" smtClean="0">
                <a:solidFill>
                  <a:schemeClr val="bg1"/>
                </a:solidFill>
                <a:latin typeface="Arial" pitchFamily="34" charset="0"/>
                <a:cs typeface="Arial" pitchFamily="34" charset="0"/>
              </a:rPr>
              <a:t>(Period Covered: June 30 to August 15, 2016)</a:t>
            </a:r>
            <a:endParaRPr lang="en-US" sz="1600" b="1" i="1" dirty="0">
              <a:solidFill>
                <a:schemeClr val="bg1"/>
              </a:solidFill>
              <a:latin typeface="Arial" pitchFamily="34" charset="0"/>
              <a:cs typeface="Arial" pitchFamily="34" charset="0"/>
            </a:endParaRPr>
          </a:p>
        </p:txBody>
      </p:sp>
      <p:sp>
        <p:nvSpPr>
          <p:cNvPr id="97" name="Rectangle 96"/>
          <p:cNvSpPr/>
          <p:nvPr/>
        </p:nvSpPr>
        <p:spPr>
          <a:xfrm>
            <a:off x="0" y="838200"/>
            <a:ext cx="9144000" cy="400110"/>
          </a:xfrm>
          <a:prstGeom prst="rect">
            <a:avLst/>
          </a:prstGeom>
        </p:spPr>
        <p:txBody>
          <a:bodyPr wrap="square">
            <a:spAutoFit/>
          </a:bodyPr>
          <a:lstStyle/>
          <a:p>
            <a:pPr algn="ctr"/>
            <a:r>
              <a:rPr lang="en-US" sz="2000" b="1" dirty="0" smtClean="0">
                <a:latin typeface="Arial Black" pitchFamily="34" charset="0"/>
              </a:rPr>
              <a:t>SIGNIFICANT ACCOMPLISHMENT ON HVTs</a:t>
            </a:r>
            <a:endParaRPr lang="en-US" sz="2000" b="1" dirty="0">
              <a:latin typeface="Arial Black" pitchFamily="34" charset="0"/>
            </a:endParaRPr>
          </a:p>
        </p:txBody>
      </p:sp>
      <p:sp>
        <p:nvSpPr>
          <p:cNvPr id="5" name="Rectangle 4"/>
          <p:cNvSpPr/>
          <p:nvPr/>
        </p:nvSpPr>
        <p:spPr>
          <a:xfrm>
            <a:off x="381000" y="1458754"/>
            <a:ext cx="8305800" cy="5170646"/>
          </a:xfrm>
          <a:prstGeom prst="rect">
            <a:avLst/>
          </a:prstGeom>
        </p:spPr>
        <p:txBody>
          <a:bodyPr wrap="square">
            <a:spAutoFit/>
          </a:bodyPr>
          <a:lstStyle/>
          <a:p>
            <a:pPr marL="284163" indent="-284163" fontAlgn="auto">
              <a:spcBef>
                <a:spcPts val="0"/>
              </a:spcBef>
              <a:spcAft>
                <a:spcPts val="0"/>
              </a:spcAft>
              <a:buFont typeface="+mj-lt"/>
              <a:buAutoNum type="arabicPeriod"/>
              <a:defRPr/>
            </a:pPr>
            <a:r>
              <a:rPr lang="en-US" altLang="ko-KR" sz="1600" b="1" dirty="0" smtClean="0">
                <a:latin typeface="Arial Narrow" pitchFamily="34" charset="0"/>
                <a:cs typeface="Arial" pitchFamily="34" charset="0"/>
              </a:rPr>
              <a:t>August 11, 2016 -  </a:t>
            </a:r>
            <a:r>
              <a:rPr lang="en-US" altLang="ko-KR" sz="1600" b="1" dirty="0" err="1" smtClean="0">
                <a:latin typeface="Arial Narrow" pitchFamily="34" charset="0"/>
                <a:cs typeface="Arial" pitchFamily="34" charset="0"/>
              </a:rPr>
              <a:t>Adelina</a:t>
            </a:r>
            <a:r>
              <a:rPr lang="en-US" altLang="ko-KR" sz="1600" b="1" dirty="0" smtClean="0">
                <a:latin typeface="Arial Narrow" pitchFamily="34" charset="0"/>
                <a:cs typeface="Arial" pitchFamily="34" charset="0"/>
              </a:rPr>
              <a:t> Subdivision 2, San Pedro, Laguna (Search Warrant Operations)</a:t>
            </a:r>
          </a:p>
          <a:p>
            <a:pPr marL="342900" indent="-106363" fontAlgn="auto">
              <a:spcBef>
                <a:spcPts val="0"/>
              </a:spcBef>
              <a:spcAft>
                <a:spcPts val="0"/>
              </a:spcAft>
              <a:buFont typeface="Arial" panose="020B0604020202020204" pitchFamily="34" charset="0"/>
              <a:buChar char="•"/>
              <a:defRPr/>
            </a:pPr>
            <a:r>
              <a:rPr lang="en-US" altLang="ko-KR" sz="1600" i="1" dirty="0" smtClean="0">
                <a:latin typeface="Arial Narrow" pitchFamily="34" charset="0"/>
                <a:cs typeface="Arial" pitchFamily="34" charset="0"/>
              </a:rPr>
              <a:t>Arrest of eight (8) suspects) and two (2) KIA </a:t>
            </a:r>
          </a:p>
          <a:p>
            <a:pPr marL="342900" indent="-106363" fontAlgn="auto">
              <a:spcBef>
                <a:spcPts val="0"/>
              </a:spcBef>
              <a:spcAft>
                <a:spcPts val="0"/>
              </a:spcAft>
              <a:buFont typeface="Arial" panose="020B0604020202020204" pitchFamily="34" charset="0"/>
              <a:buChar char="•"/>
              <a:defRPr/>
            </a:pPr>
            <a:r>
              <a:rPr lang="en-US" altLang="ko-KR" sz="1600" i="1" dirty="0" smtClean="0">
                <a:latin typeface="Arial Narrow" pitchFamily="34" charset="0"/>
                <a:cs typeface="Arial" pitchFamily="34" charset="0"/>
              </a:rPr>
              <a:t>Seized 4 pistols, 3 rifle grenades, 1 hand grenade, &amp; 78 grams </a:t>
            </a:r>
            <a:r>
              <a:rPr lang="en-US" altLang="ko-KR" sz="1600" i="1" dirty="0" err="1" smtClean="0">
                <a:latin typeface="Arial Narrow" pitchFamily="34" charset="0"/>
                <a:cs typeface="Arial" pitchFamily="34" charset="0"/>
              </a:rPr>
              <a:t>shabu</a:t>
            </a:r>
            <a:r>
              <a:rPr lang="en-US" altLang="ko-KR" sz="1600" i="1" dirty="0" smtClean="0">
                <a:latin typeface="Arial Narrow" pitchFamily="34" charset="0"/>
                <a:cs typeface="Arial" pitchFamily="34" charset="0"/>
              </a:rPr>
              <a:t> worth P390,000.00</a:t>
            </a:r>
          </a:p>
          <a:p>
            <a:pPr marL="342900" indent="-106363" fontAlgn="auto">
              <a:spcBef>
                <a:spcPts val="0"/>
              </a:spcBef>
              <a:spcAft>
                <a:spcPts val="0"/>
              </a:spcAft>
              <a:buFont typeface="Arial" panose="020B0604020202020204" pitchFamily="34" charset="0"/>
              <a:buChar char="•"/>
              <a:defRPr/>
            </a:pPr>
            <a:endParaRPr lang="en-US" altLang="ko-KR" sz="1600"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2"/>
              <a:defRPr/>
            </a:pPr>
            <a:r>
              <a:rPr lang="fil-PH" altLang="ko-KR" sz="1600" b="1" dirty="0" smtClean="0">
                <a:latin typeface="Arial Narrow" pitchFamily="34" charset="0"/>
                <a:cs typeface="Arial" pitchFamily="34" charset="0"/>
              </a:rPr>
              <a:t>August 6, 2016–  Brgy. Malekkeg, Sta. Marcela, Apayao (Anti-Illegal Drugs Recovery Operations)</a:t>
            </a:r>
            <a:endParaRPr lang="en-US" altLang="ko-KR" sz="1600"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Seized 14 containers (</a:t>
            </a:r>
            <a:r>
              <a:rPr lang="en-US" altLang="ko-KR" sz="1600" i="1" dirty="0" smtClean="0">
                <a:latin typeface="Arial Narrow" pitchFamily="34" charset="0"/>
                <a:cs typeface="Arial" pitchFamily="34" charset="0"/>
              </a:rPr>
              <a:t>317,914 liters) </a:t>
            </a:r>
            <a:r>
              <a:rPr lang="fil-PH" altLang="ko-KR" sz="1600" i="1" dirty="0" smtClean="0">
                <a:latin typeface="Arial Narrow" pitchFamily="34" charset="0"/>
                <a:cs typeface="Arial" pitchFamily="34" charset="0"/>
              </a:rPr>
              <a:t> of CPECs worth P254,331.20</a:t>
            </a:r>
          </a:p>
          <a:p>
            <a:pPr marL="342900" indent="-106363" fontAlgn="auto">
              <a:spcBef>
                <a:spcPts val="0"/>
              </a:spcBef>
              <a:spcAft>
                <a:spcPts val="0"/>
              </a:spcAft>
              <a:buFont typeface="Arial" panose="020B0604020202020204" pitchFamily="34" charset="0"/>
              <a:buChar char="•"/>
              <a:defRPr/>
            </a:pPr>
            <a:endParaRPr lang="fil-PH" altLang="ko-KR" sz="1600"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3"/>
              <a:defRPr/>
            </a:pPr>
            <a:r>
              <a:rPr lang="fil-PH" altLang="ko-KR" sz="1600" b="1" dirty="0" smtClean="0">
                <a:latin typeface="Arial Narrow" pitchFamily="34" charset="0"/>
                <a:cs typeface="Arial" pitchFamily="34" charset="0"/>
              </a:rPr>
              <a:t>August 5, 2016 –  6-7 Jasmin St., Hensonville, Malabañas, Angeles City (Search Warrant Operations)</a:t>
            </a:r>
          </a:p>
          <a:p>
            <a:pPr marL="342900" indent="-106363" fontAlgn="auto">
              <a:spcBef>
                <a:spcPts val="0"/>
              </a:spcBef>
              <a:spcAft>
                <a:spcPts val="0"/>
              </a:spcAft>
              <a:buFont typeface="Arial" panose="020B0604020202020204" pitchFamily="34" charset="0"/>
              <a:buChar char="•"/>
              <a:tabLst>
                <a:tab pos="457200" algn="l"/>
              </a:tabLst>
              <a:defRPr/>
            </a:pPr>
            <a:r>
              <a:rPr lang="fil-PH" altLang="ko-KR" sz="1600" i="1" dirty="0" smtClean="0">
                <a:latin typeface="Arial Narrow" pitchFamily="34" charset="0"/>
                <a:cs typeface="Arial" pitchFamily="34" charset="0"/>
              </a:rPr>
              <a:t>Arrest of one (1) Foreign national</a:t>
            </a:r>
            <a:endParaRPr lang="en-US" altLang="ko-KR" sz="1600" i="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Seized </a:t>
            </a:r>
            <a:r>
              <a:rPr lang="en-US" altLang="ko-KR" sz="1600" i="1" dirty="0" smtClean="0">
                <a:latin typeface="Arial Narrow" pitchFamily="34" charset="0"/>
                <a:cs typeface="Arial" pitchFamily="34" charset="0"/>
              </a:rPr>
              <a:t>30 kilos of </a:t>
            </a:r>
            <a:r>
              <a:rPr lang="en-US" altLang="ko-KR" sz="1600" i="1" dirty="0" err="1" smtClean="0">
                <a:latin typeface="Arial Narrow" pitchFamily="34" charset="0"/>
                <a:cs typeface="Arial" pitchFamily="34" charset="0"/>
              </a:rPr>
              <a:t>shabu</a:t>
            </a:r>
            <a:r>
              <a:rPr lang="fil-PH" altLang="ko-KR" sz="1600" i="1" dirty="0" smtClean="0">
                <a:latin typeface="Arial Narrow" pitchFamily="34" charset="0"/>
                <a:cs typeface="Arial" pitchFamily="34" charset="0"/>
              </a:rPr>
              <a:t> worth P150M</a:t>
            </a:r>
          </a:p>
          <a:p>
            <a:pPr marL="342900" indent="-106363" fontAlgn="auto">
              <a:spcBef>
                <a:spcPts val="0"/>
              </a:spcBef>
              <a:spcAft>
                <a:spcPts val="0"/>
              </a:spcAft>
              <a:buFont typeface="Arial" panose="020B0604020202020204" pitchFamily="34" charset="0"/>
              <a:buChar char="•"/>
              <a:defRPr/>
            </a:pPr>
            <a:endParaRPr lang="fil-PH" altLang="ko-KR" sz="1600"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4"/>
              <a:defRPr/>
            </a:pPr>
            <a:r>
              <a:rPr lang="fil-PH" altLang="ko-KR" sz="1600" b="1" dirty="0" smtClean="0">
                <a:latin typeface="Arial Narrow" pitchFamily="34" charset="0"/>
                <a:cs typeface="Arial" pitchFamily="34" charset="0"/>
              </a:rPr>
              <a:t>July 30, 2016 –  Gabion St., Purok Masagana, Kalawag 1, Isulan, Sultan  Kudarat (Search Warrant No. 66-16)</a:t>
            </a:r>
            <a:endParaRPr lang="en-US" altLang="ko-KR" sz="1600"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Arrest  of  fifteen (15) suspects ,  four  (4) at-large</a:t>
            </a: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Seized 200 grams Shabu worth P1M</a:t>
            </a:r>
          </a:p>
          <a:p>
            <a:pPr marL="342900" indent="-106363" fontAlgn="auto">
              <a:spcBef>
                <a:spcPts val="0"/>
              </a:spcBef>
              <a:spcAft>
                <a:spcPts val="0"/>
              </a:spcAft>
              <a:buFont typeface="Arial" panose="020B0604020202020204" pitchFamily="34" charset="0"/>
              <a:buChar char="•"/>
              <a:defRPr/>
            </a:pPr>
            <a:endParaRPr lang="fil-PH" altLang="ko-KR" sz="1600"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5"/>
              <a:defRPr/>
            </a:pPr>
            <a:r>
              <a:rPr lang="fil-PH" altLang="ko-KR" sz="1600" b="1" dirty="0" smtClean="0">
                <a:latin typeface="Arial Narrow" pitchFamily="34" charset="0"/>
                <a:cs typeface="Arial" pitchFamily="34" charset="0"/>
              </a:rPr>
              <a:t>July 22, 2016 – No. 21 Pinagbayanan St., Brgy. Lingunan Valenzuela City (Search Warrant No. 5193-16)</a:t>
            </a:r>
            <a:endParaRPr lang="en-US" altLang="ko-KR" sz="1600"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Arrest of five (5) Chinese nationals</a:t>
            </a:r>
          </a:p>
          <a:p>
            <a:pPr marL="342900" indent="-106363" fontAlgn="auto">
              <a:spcBef>
                <a:spcPts val="0"/>
              </a:spcBef>
              <a:spcAft>
                <a:spcPts val="0"/>
              </a:spcAft>
              <a:buFont typeface="Arial" panose="020B0604020202020204" pitchFamily="34" charset="0"/>
              <a:buChar char="•"/>
              <a:defRPr/>
            </a:pPr>
            <a:r>
              <a:rPr lang="fil-PH" altLang="ko-KR" sz="1600" i="1" dirty="0" smtClean="0">
                <a:latin typeface="Arial Narrow" pitchFamily="34" charset="0"/>
                <a:cs typeface="Arial" pitchFamily="34" charset="0"/>
              </a:rPr>
              <a:t>Seized 5,809.1 grams   Ephedrine, a dangerous drug worth P9,294,450.00</a:t>
            </a:r>
          </a:p>
        </p:txBody>
      </p:sp>
    </p:spTree>
    <p:extLst>
      <p:ext uri="{BB962C8B-B14F-4D97-AF65-F5344CB8AC3E}">
        <p14:creationId xmlns:p14="http://schemas.microsoft.com/office/powerpoint/2010/main" val="399021401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30" name="TextBox 39"/>
          <p:cNvSpPr txBox="1">
            <a:spLocks noChangeArrowheads="1"/>
          </p:cNvSpPr>
          <p:nvPr/>
        </p:nvSpPr>
        <p:spPr bwMode="auto">
          <a:xfrm>
            <a:off x="-4340" y="27110"/>
            <a:ext cx="9148340" cy="707886"/>
          </a:xfrm>
          <a:prstGeom prst="rect">
            <a:avLst/>
          </a:prstGeom>
          <a:solidFill>
            <a:schemeClr val="tx2">
              <a:lumMod val="75000"/>
            </a:schemeClr>
          </a:solidFill>
          <a:ln w="9525">
            <a:noFill/>
            <a:miter lim="800000"/>
            <a:headEnd/>
            <a:tailEnd/>
          </a:ln>
        </p:spPr>
        <p:txBody>
          <a:bodyPr wrap="square">
            <a:spAutoFit/>
          </a:bodyPr>
          <a:lstStyle/>
          <a:p>
            <a:pPr algn="ctr">
              <a:tabLst>
                <a:tab pos="2001838" algn="l"/>
              </a:tabLst>
            </a:pPr>
            <a:r>
              <a:rPr lang="en-US" sz="2400" b="1" dirty="0" smtClean="0">
                <a:solidFill>
                  <a:schemeClr val="bg1"/>
                </a:solidFill>
                <a:latin typeface="Arial Black" pitchFamily="34" charset="0"/>
                <a:cs typeface="Arial" pitchFamily="34" charset="0"/>
              </a:rPr>
              <a:t>AIDG Accomplishment</a:t>
            </a:r>
          </a:p>
          <a:p>
            <a:pPr algn="ctr">
              <a:tabLst>
                <a:tab pos="2001838" algn="l"/>
              </a:tabLst>
            </a:pPr>
            <a:r>
              <a:rPr lang="en-US" sz="1600" b="1" i="1" dirty="0" smtClean="0">
                <a:solidFill>
                  <a:schemeClr val="bg1"/>
                </a:solidFill>
                <a:latin typeface="Arial" pitchFamily="34" charset="0"/>
                <a:cs typeface="Arial" pitchFamily="34" charset="0"/>
              </a:rPr>
              <a:t>(Period Covered: June 30 to August 15, 2016)</a:t>
            </a:r>
            <a:endParaRPr lang="en-US" sz="1600" b="1" i="1" dirty="0">
              <a:solidFill>
                <a:schemeClr val="bg1"/>
              </a:solidFill>
              <a:latin typeface="Arial" pitchFamily="34" charset="0"/>
              <a:cs typeface="Arial" pitchFamily="34" charset="0"/>
            </a:endParaRPr>
          </a:p>
        </p:txBody>
      </p:sp>
      <p:sp>
        <p:nvSpPr>
          <p:cNvPr id="97" name="Rectangle 96"/>
          <p:cNvSpPr/>
          <p:nvPr/>
        </p:nvSpPr>
        <p:spPr>
          <a:xfrm>
            <a:off x="0" y="838200"/>
            <a:ext cx="9144000" cy="400110"/>
          </a:xfrm>
          <a:prstGeom prst="rect">
            <a:avLst/>
          </a:prstGeom>
        </p:spPr>
        <p:txBody>
          <a:bodyPr wrap="square">
            <a:spAutoFit/>
          </a:bodyPr>
          <a:lstStyle/>
          <a:p>
            <a:pPr algn="ctr"/>
            <a:r>
              <a:rPr lang="en-US" sz="2000" b="1" dirty="0" smtClean="0">
                <a:latin typeface="Arial Black" pitchFamily="34" charset="0"/>
              </a:rPr>
              <a:t>SIGNIFICANT ACCOMPLISHMENT ON HVTs</a:t>
            </a:r>
            <a:endParaRPr lang="en-US" sz="2000" b="1" dirty="0">
              <a:latin typeface="Arial Black" pitchFamily="34" charset="0"/>
            </a:endParaRPr>
          </a:p>
        </p:txBody>
      </p:sp>
      <p:sp>
        <p:nvSpPr>
          <p:cNvPr id="5" name="Rectangle 4"/>
          <p:cNvSpPr/>
          <p:nvPr/>
        </p:nvSpPr>
        <p:spPr>
          <a:xfrm>
            <a:off x="381000" y="1219200"/>
            <a:ext cx="8305800" cy="4801314"/>
          </a:xfrm>
          <a:prstGeom prst="rect">
            <a:avLst/>
          </a:prstGeom>
        </p:spPr>
        <p:txBody>
          <a:bodyPr wrap="square">
            <a:spAutoFit/>
          </a:bodyPr>
          <a:lstStyle/>
          <a:p>
            <a:pPr marL="284163" indent="-284163" fontAlgn="auto">
              <a:spcBef>
                <a:spcPts val="0"/>
              </a:spcBef>
              <a:spcAft>
                <a:spcPts val="0"/>
              </a:spcAft>
              <a:buFont typeface="+mj-lt"/>
              <a:buAutoNum type="arabicPeriod" startAt="6"/>
              <a:defRPr/>
            </a:pPr>
            <a:r>
              <a:rPr lang="fil-PH" altLang="ko-KR" b="1" dirty="0" smtClean="0">
                <a:latin typeface="Arial Narrow" pitchFamily="34" charset="0"/>
                <a:cs typeface="Arial" pitchFamily="34" charset="0"/>
              </a:rPr>
              <a:t>July 22, 2016 – Sta Monica., cor  T. Santiago St., Plastic City Industrial Park, Brgy. Lingunan, Valenzuela City  (Warrant of Arest )</a:t>
            </a:r>
            <a:endParaRPr lang="en-US" altLang="ko-KR"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Mico Tan (KIA)</a:t>
            </a: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Seized 5,930.20 grams  Shabu worth P29,651,000.00 </a:t>
            </a:r>
          </a:p>
          <a:p>
            <a:pPr marL="342900" indent="-106363" fontAlgn="auto">
              <a:spcBef>
                <a:spcPts val="0"/>
              </a:spcBef>
              <a:spcAft>
                <a:spcPts val="0"/>
              </a:spcAft>
              <a:buFont typeface="Arial" panose="020B0604020202020204" pitchFamily="34" charset="0"/>
              <a:buChar char="•"/>
              <a:defRPr/>
            </a:pPr>
            <a:endParaRPr lang="fil-PH" altLang="ko-KR"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7"/>
              <a:defRPr/>
            </a:pPr>
            <a:r>
              <a:rPr lang="fil-PH" altLang="ko-KR" b="1" dirty="0" smtClean="0">
                <a:latin typeface="Arial Narrow" pitchFamily="34" charset="0"/>
                <a:cs typeface="Arial" pitchFamily="34" charset="0"/>
              </a:rPr>
              <a:t>July 20, 2016 – Cebu International Airport (Interdiction Operation)</a:t>
            </a:r>
            <a:endParaRPr lang="en-US" altLang="ko-KR"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Arrest of Li Ming Zhou</a:t>
            </a: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Seized 4,052.10 grams  Shabu worth P20,260,500.00 </a:t>
            </a:r>
          </a:p>
          <a:p>
            <a:pPr marL="342900" indent="-106363" fontAlgn="auto">
              <a:spcBef>
                <a:spcPts val="0"/>
              </a:spcBef>
              <a:spcAft>
                <a:spcPts val="0"/>
              </a:spcAft>
              <a:buFont typeface="Arial" panose="020B0604020202020204" pitchFamily="34" charset="0"/>
              <a:buChar char="•"/>
              <a:defRPr/>
            </a:pPr>
            <a:endParaRPr lang="fil-PH" altLang="ko-KR"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8"/>
              <a:defRPr/>
            </a:pPr>
            <a:r>
              <a:rPr lang="fil-PH" altLang="ko-KR" b="1" dirty="0" smtClean="0">
                <a:latin typeface="Arial Narrow" pitchFamily="34" charset="0"/>
                <a:cs typeface="Arial" pitchFamily="34" charset="0"/>
              </a:rPr>
              <a:t>July 11, 2016 – </a:t>
            </a:r>
            <a:r>
              <a:rPr lang="en-US" b="1" dirty="0" smtClean="0">
                <a:latin typeface="Arial Narrow" pitchFamily="34" charset="0"/>
                <a:cs typeface="Arial" pitchFamily="34" charset="0"/>
              </a:rPr>
              <a:t>Subic Bay, </a:t>
            </a:r>
            <a:r>
              <a:rPr lang="en-US" b="1" dirty="0" err="1" smtClean="0">
                <a:latin typeface="Arial Narrow" pitchFamily="34" charset="0"/>
                <a:cs typeface="Arial" pitchFamily="34" charset="0"/>
              </a:rPr>
              <a:t>Barangay</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Calapandayan</a:t>
            </a:r>
            <a:r>
              <a:rPr lang="en-US" b="1" dirty="0" smtClean="0">
                <a:latin typeface="Arial Narrow" pitchFamily="34" charset="0"/>
                <a:cs typeface="Arial" pitchFamily="34" charset="0"/>
              </a:rPr>
              <a:t>, Subic </a:t>
            </a:r>
            <a:r>
              <a:rPr lang="en-US" b="1" dirty="0" err="1" smtClean="0">
                <a:latin typeface="Arial Narrow" pitchFamily="34" charset="0"/>
                <a:cs typeface="Arial" pitchFamily="34" charset="0"/>
              </a:rPr>
              <a:t>Zambales</a:t>
            </a:r>
            <a:r>
              <a:rPr lang="en-US" b="1" dirty="0" smtClean="0">
                <a:latin typeface="Arial Narrow" pitchFamily="34" charset="0"/>
                <a:cs typeface="Arial" pitchFamily="34" charset="0"/>
              </a:rPr>
              <a:t> </a:t>
            </a:r>
            <a:r>
              <a:rPr lang="en-US" altLang="ko-KR" b="1" dirty="0" smtClean="0">
                <a:latin typeface="Arial Narrow" pitchFamily="34" charset="0"/>
                <a:cs typeface="Arial" pitchFamily="34" charset="0"/>
              </a:rPr>
              <a:t>(Interdiction Operation)</a:t>
            </a: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Arrest of four (4) Chinese nationals</a:t>
            </a: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Seized 500 grams  Shabu worth P2.5M and lab equipment</a:t>
            </a:r>
          </a:p>
          <a:p>
            <a:pPr marL="342900" indent="-106363" fontAlgn="auto">
              <a:spcBef>
                <a:spcPts val="0"/>
              </a:spcBef>
              <a:spcAft>
                <a:spcPts val="0"/>
              </a:spcAft>
              <a:buFont typeface="Arial" panose="020B0604020202020204" pitchFamily="34" charset="0"/>
              <a:buChar char="•"/>
              <a:defRPr/>
            </a:pPr>
            <a:endParaRPr lang="fil-PH" altLang="ko-KR" i="1" dirty="0" smtClean="0">
              <a:latin typeface="Arial Narrow" pitchFamily="34" charset="0"/>
              <a:cs typeface="Arial" pitchFamily="34" charset="0"/>
            </a:endParaRPr>
          </a:p>
          <a:p>
            <a:pPr marL="284163" indent="-284163" fontAlgn="auto">
              <a:spcBef>
                <a:spcPts val="0"/>
              </a:spcBef>
              <a:spcAft>
                <a:spcPts val="0"/>
              </a:spcAft>
              <a:buFont typeface="+mj-lt"/>
              <a:buAutoNum type="arabicPeriod" startAt="9"/>
              <a:defRPr/>
            </a:pPr>
            <a:r>
              <a:rPr lang="fil-PH" altLang="ko-KR" b="1" dirty="0" smtClean="0">
                <a:latin typeface="Arial Narrow" pitchFamily="34" charset="0"/>
                <a:cs typeface="Arial" pitchFamily="34" charset="0"/>
              </a:rPr>
              <a:t>July 3, 2016 – </a:t>
            </a:r>
            <a:r>
              <a:rPr lang="en-US" b="1" dirty="0" err="1" smtClean="0">
                <a:latin typeface="Arial Narrow" pitchFamily="34" charset="0"/>
                <a:cs typeface="Arial" pitchFamily="34" charset="0"/>
              </a:rPr>
              <a:t>Barangay</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Culao</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Claveria</a:t>
            </a:r>
            <a:r>
              <a:rPr lang="en-US" b="1" dirty="0" smtClean="0">
                <a:latin typeface="Arial Narrow" pitchFamily="34" charset="0"/>
                <a:cs typeface="Arial" pitchFamily="34" charset="0"/>
              </a:rPr>
              <a:t>, Cagayan </a:t>
            </a:r>
            <a:r>
              <a:rPr lang="en-US" altLang="ko-KR" b="1" dirty="0" smtClean="0">
                <a:latin typeface="Arial Narrow" pitchFamily="34" charset="0"/>
                <a:cs typeface="Arial" pitchFamily="34" charset="0"/>
              </a:rPr>
              <a:t>(Anti-Illegal Drugs Recovery Operations)</a:t>
            </a:r>
            <a:endParaRPr lang="fil-PH" altLang="ko-KR" b="1" dirty="0" smtClean="0">
              <a:latin typeface="Arial Narrow" pitchFamily="34" charset="0"/>
              <a:cs typeface="Arial" pitchFamily="34" charset="0"/>
            </a:endParaRPr>
          </a:p>
          <a:p>
            <a:pPr marL="342900" indent="-106363" fontAlgn="auto">
              <a:spcBef>
                <a:spcPts val="0"/>
              </a:spcBef>
              <a:spcAft>
                <a:spcPts val="0"/>
              </a:spcAft>
              <a:buFont typeface="Arial" panose="020B0604020202020204" pitchFamily="34" charset="0"/>
              <a:buChar char="•"/>
              <a:defRPr/>
            </a:pPr>
            <a:r>
              <a:rPr lang="fil-PH" altLang="ko-KR" i="1" dirty="0" smtClean="0">
                <a:latin typeface="Arial Narrow" pitchFamily="34" charset="0"/>
                <a:cs typeface="Arial" pitchFamily="34" charset="0"/>
              </a:rPr>
              <a:t>Seized 180 kgs Shabu worth P900M</a:t>
            </a:r>
          </a:p>
        </p:txBody>
      </p:sp>
    </p:spTree>
    <p:extLst>
      <p:ext uri="{BB962C8B-B14F-4D97-AF65-F5344CB8AC3E}">
        <p14:creationId xmlns:p14="http://schemas.microsoft.com/office/powerpoint/2010/main" val="399021401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3597254"/>
              </p:ext>
            </p:extLst>
          </p:nvPr>
        </p:nvGraphicFramePr>
        <p:xfrm>
          <a:off x="152407" y="1417273"/>
          <a:ext cx="8839207" cy="4678732"/>
        </p:xfrm>
        <a:graphic>
          <a:graphicData uri="http://schemas.openxmlformats.org/drawingml/2006/table">
            <a:tbl>
              <a:tblPr/>
              <a:tblGrid>
                <a:gridCol w="842858">
                  <a:extLst>
                    <a:ext uri="{9D8B030D-6E8A-4147-A177-3AD203B41FA5}">
                      <a16:colId xmlns:a16="http://schemas.microsoft.com/office/drawing/2014/main" xmlns="" val="20000"/>
                    </a:ext>
                  </a:extLst>
                </a:gridCol>
                <a:gridCol w="556503">
                  <a:extLst>
                    <a:ext uri="{9D8B030D-6E8A-4147-A177-3AD203B41FA5}">
                      <a16:colId xmlns:a16="http://schemas.microsoft.com/office/drawing/2014/main" xmlns="" val="20001"/>
                    </a:ext>
                  </a:extLst>
                </a:gridCol>
                <a:gridCol w="556503">
                  <a:extLst>
                    <a:ext uri="{9D8B030D-6E8A-4147-A177-3AD203B41FA5}">
                      <a16:colId xmlns:a16="http://schemas.microsoft.com/office/drawing/2014/main" xmlns="" val="20002"/>
                    </a:ext>
                  </a:extLst>
                </a:gridCol>
                <a:gridCol w="556503">
                  <a:extLst>
                    <a:ext uri="{9D8B030D-6E8A-4147-A177-3AD203B41FA5}">
                      <a16:colId xmlns:a16="http://schemas.microsoft.com/office/drawing/2014/main" xmlns="" val="20003"/>
                    </a:ext>
                  </a:extLst>
                </a:gridCol>
                <a:gridCol w="556503">
                  <a:extLst>
                    <a:ext uri="{9D8B030D-6E8A-4147-A177-3AD203B41FA5}">
                      <a16:colId xmlns:a16="http://schemas.microsoft.com/office/drawing/2014/main" xmlns="" val="20004"/>
                    </a:ext>
                  </a:extLst>
                </a:gridCol>
                <a:gridCol w="556503">
                  <a:extLst>
                    <a:ext uri="{9D8B030D-6E8A-4147-A177-3AD203B41FA5}">
                      <a16:colId xmlns:a16="http://schemas.microsoft.com/office/drawing/2014/main" xmlns="" val="20005"/>
                    </a:ext>
                  </a:extLst>
                </a:gridCol>
                <a:gridCol w="556503">
                  <a:extLst>
                    <a:ext uri="{9D8B030D-6E8A-4147-A177-3AD203B41FA5}">
                      <a16:colId xmlns:a16="http://schemas.microsoft.com/office/drawing/2014/main" xmlns="" val="20006"/>
                    </a:ext>
                  </a:extLst>
                </a:gridCol>
                <a:gridCol w="626741">
                  <a:extLst>
                    <a:ext uri="{9D8B030D-6E8A-4147-A177-3AD203B41FA5}">
                      <a16:colId xmlns:a16="http://schemas.microsoft.com/office/drawing/2014/main" xmlns="" val="20007"/>
                    </a:ext>
                  </a:extLst>
                </a:gridCol>
                <a:gridCol w="626741">
                  <a:extLst>
                    <a:ext uri="{9D8B030D-6E8A-4147-A177-3AD203B41FA5}">
                      <a16:colId xmlns:a16="http://schemas.microsoft.com/office/drawing/2014/main" xmlns="" val="20008"/>
                    </a:ext>
                  </a:extLst>
                </a:gridCol>
                <a:gridCol w="661239">
                  <a:extLst>
                    <a:ext uri="{9D8B030D-6E8A-4147-A177-3AD203B41FA5}">
                      <a16:colId xmlns:a16="http://schemas.microsoft.com/office/drawing/2014/main" xmlns="" val="20009"/>
                    </a:ext>
                  </a:extLst>
                </a:gridCol>
                <a:gridCol w="742789">
                  <a:extLst>
                    <a:ext uri="{9D8B030D-6E8A-4147-A177-3AD203B41FA5}">
                      <a16:colId xmlns:a16="http://schemas.microsoft.com/office/drawing/2014/main" xmlns="" val="20010"/>
                    </a:ext>
                  </a:extLst>
                </a:gridCol>
                <a:gridCol w="685653">
                  <a:extLst>
                    <a:ext uri="{9D8B030D-6E8A-4147-A177-3AD203B41FA5}">
                      <a16:colId xmlns:a16="http://schemas.microsoft.com/office/drawing/2014/main" xmlns="" val="20011"/>
                    </a:ext>
                  </a:extLst>
                </a:gridCol>
                <a:gridCol w="685653">
                  <a:extLst>
                    <a:ext uri="{9D8B030D-6E8A-4147-A177-3AD203B41FA5}">
                      <a16:colId xmlns:a16="http://schemas.microsoft.com/office/drawing/2014/main" xmlns="" val="20012"/>
                    </a:ext>
                  </a:extLst>
                </a:gridCol>
                <a:gridCol w="628515">
                  <a:extLst>
                    <a:ext uri="{9D8B030D-6E8A-4147-A177-3AD203B41FA5}">
                      <a16:colId xmlns:a16="http://schemas.microsoft.com/office/drawing/2014/main" xmlns="" val="20013"/>
                    </a:ext>
                  </a:extLst>
                </a:gridCol>
              </a:tblGrid>
              <a:tr h="1181071">
                <a:tc rowSpan="2">
                  <a:txBody>
                    <a:bodyPr/>
                    <a:lstStyle/>
                    <a:p>
                      <a:pPr algn="ctr" fontAlgn="ctr"/>
                      <a:r>
                        <a:rPr lang="en-PH" sz="1400" b="1" i="0" u="none" strike="noStrike" dirty="0">
                          <a:solidFill>
                            <a:srgbClr val="000000"/>
                          </a:solidFill>
                          <a:effectLst/>
                          <a:latin typeface="Calibri" pitchFamily="34" charset="0"/>
                        </a:rPr>
                        <a:t>Incidents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PH" sz="1400" b="1" i="0" u="none" strike="noStrike" dirty="0">
                          <a:solidFill>
                            <a:srgbClr val="000000"/>
                          </a:solidFill>
                          <a:effectLst/>
                          <a:latin typeface="Calibri" pitchFamily="34" charset="0"/>
                        </a:rPr>
                        <a:t>2nd </a:t>
                      </a:r>
                      <a:r>
                        <a:rPr lang="en-PH" sz="1400" b="1" i="0" u="none" strike="noStrike" dirty="0" err="1">
                          <a:solidFill>
                            <a:srgbClr val="000000"/>
                          </a:solidFill>
                          <a:effectLst/>
                          <a:latin typeface="Calibri" pitchFamily="34" charset="0"/>
                        </a:rPr>
                        <a:t>Sem</a:t>
                      </a:r>
                      <a:r>
                        <a:rPr lang="en-PH" sz="1400" b="1" i="0" u="none" strike="noStrike" dirty="0">
                          <a:solidFill>
                            <a:srgbClr val="000000"/>
                          </a:solidFill>
                          <a:effectLst/>
                          <a:latin typeface="Calibri" pitchFamily="34" charset="0"/>
                        </a:rPr>
                        <a:t> 2015</a:t>
                      </a:r>
                    </a:p>
                    <a:p>
                      <a:pPr algn="ctr" fontAlgn="ctr"/>
                      <a:r>
                        <a:rPr lang="en-PH" sz="1400" b="1" i="0" u="none" strike="noStrike" dirty="0">
                          <a:solidFill>
                            <a:srgbClr val="000000"/>
                          </a:solidFill>
                          <a:effectLst/>
                          <a:latin typeface="Calibri" pitchFamily="34" charset="0"/>
                        </a:rPr>
                        <a:t>(26 weeks) (Benchmark)</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PH"/>
                    </a:p>
                  </a:txBody>
                  <a:tcPr/>
                </a:tc>
                <a:tc hMerge="1">
                  <a:txBody>
                    <a:bodyPr/>
                    <a:lstStyle/>
                    <a:p>
                      <a:endParaRPr lang="en-PH"/>
                    </a:p>
                  </a:txBody>
                  <a:tcPr/>
                </a:tc>
                <a:tc gridSpan="3">
                  <a:txBody>
                    <a:bodyPr/>
                    <a:lstStyle/>
                    <a:p>
                      <a:pPr algn="ctr" fontAlgn="ctr"/>
                      <a:r>
                        <a:rPr lang="en-PH" sz="1400" b="1" i="0" u="none" strike="noStrike" dirty="0">
                          <a:solidFill>
                            <a:srgbClr val="000000"/>
                          </a:solidFill>
                          <a:effectLst/>
                          <a:latin typeface="Calibri" pitchFamily="34" charset="0"/>
                        </a:rPr>
                        <a:t>1st </a:t>
                      </a:r>
                      <a:r>
                        <a:rPr lang="en-PH" sz="1400" b="1" i="0" u="none" strike="noStrike" dirty="0" err="1">
                          <a:solidFill>
                            <a:srgbClr val="000000"/>
                          </a:solidFill>
                          <a:effectLst/>
                          <a:latin typeface="Calibri" pitchFamily="34" charset="0"/>
                        </a:rPr>
                        <a:t>Sem</a:t>
                      </a:r>
                      <a:r>
                        <a:rPr lang="en-PH" sz="1400" b="1" i="0" u="none" strike="noStrike" dirty="0">
                          <a:solidFill>
                            <a:srgbClr val="000000"/>
                          </a:solidFill>
                          <a:effectLst/>
                          <a:latin typeface="Calibri" pitchFamily="34" charset="0"/>
                        </a:rPr>
                        <a:t> 2016</a:t>
                      </a:r>
                    </a:p>
                    <a:p>
                      <a:pPr algn="ctr" fontAlgn="ctr"/>
                      <a:r>
                        <a:rPr lang="en-PH" sz="1400" b="1" i="0" u="none" strike="noStrike" dirty="0">
                          <a:solidFill>
                            <a:srgbClr val="000000"/>
                          </a:solidFill>
                          <a:effectLst/>
                          <a:latin typeface="Calibri" pitchFamily="34" charset="0"/>
                        </a:rPr>
                        <a:t>(26 weeks)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PH"/>
                    </a:p>
                  </a:txBody>
                  <a:tcPr/>
                </a:tc>
                <a:tc hMerge="1">
                  <a:txBody>
                    <a:bodyPr/>
                    <a:lstStyle/>
                    <a:p>
                      <a:endParaRPr lang="en-PH"/>
                    </a:p>
                  </a:txBody>
                  <a:tcPr/>
                </a:tc>
                <a:tc gridSpan="3">
                  <a:txBody>
                    <a:bodyPr/>
                    <a:lstStyle/>
                    <a:p>
                      <a:pPr algn="ctr" fontAlgn="ctr"/>
                      <a:r>
                        <a:rPr lang="en-PH" sz="1400" b="1" i="0" u="none" strike="noStrike" dirty="0">
                          <a:solidFill>
                            <a:srgbClr val="000000"/>
                          </a:solidFill>
                          <a:effectLst/>
                          <a:latin typeface="Calibri" pitchFamily="34" charset="0"/>
                        </a:rPr>
                        <a:t>July 1-Aug 7, 2016 (CIRAS)  (5 weeks)</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PH"/>
                    </a:p>
                  </a:txBody>
                  <a:tcPr/>
                </a:tc>
                <a:tc hMerge="1">
                  <a:txBody>
                    <a:bodyPr/>
                    <a:lstStyle/>
                    <a:p>
                      <a:endParaRPr lang="en-PH"/>
                    </a:p>
                  </a:txBody>
                  <a:tcPr/>
                </a:tc>
                <a:tc gridSpan="2">
                  <a:txBody>
                    <a:bodyPr/>
                    <a:lstStyle/>
                    <a:p>
                      <a:pPr algn="ctr" fontAlgn="ctr"/>
                      <a:r>
                        <a:rPr lang="en-PH" sz="1400" b="1" i="0" u="none" strike="noStrike" dirty="0" smtClean="0">
                          <a:solidFill>
                            <a:srgbClr val="000000"/>
                          </a:solidFill>
                          <a:effectLst/>
                          <a:latin typeface="Calibri" pitchFamily="34" charset="0"/>
                        </a:rPr>
                        <a:t>Increase/Decrease </a:t>
                      </a:r>
                      <a:r>
                        <a:rPr lang="en-PH" sz="1400" b="1" i="0" u="none" strike="noStrike" dirty="0">
                          <a:solidFill>
                            <a:srgbClr val="000000"/>
                          </a:solidFill>
                          <a:effectLst/>
                          <a:latin typeface="Calibri" pitchFamily="34" charset="0"/>
                        </a:rPr>
                        <a:t>from 2nd </a:t>
                      </a:r>
                      <a:r>
                        <a:rPr lang="en-PH" sz="1400" b="1" i="0" u="none" strike="noStrike" dirty="0" err="1">
                          <a:solidFill>
                            <a:srgbClr val="000000"/>
                          </a:solidFill>
                          <a:effectLst/>
                          <a:latin typeface="Calibri" pitchFamily="34" charset="0"/>
                        </a:rPr>
                        <a:t>Sem</a:t>
                      </a:r>
                      <a:r>
                        <a:rPr lang="en-PH" sz="1400" b="1" i="0" u="none" strike="noStrike" dirty="0">
                          <a:solidFill>
                            <a:srgbClr val="000000"/>
                          </a:solidFill>
                          <a:effectLst/>
                          <a:latin typeface="Calibri" pitchFamily="34" charset="0"/>
                        </a:rPr>
                        <a:t> 2015 compared to July 1-Aug 7, 2016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PH"/>
                    </a:p>
                  </a:txBody>
                  <a:tcPr/>
                </a:tc>
                <a:tc gridSpan="2">
                  <a:txBody>
                    <a:bodyPr/>
                    <a:lstStyle/>
                    <a:p>
                      <a:pPr algn="ctr" fontAlgn="ctr"/>
                      <a:r>
                        <a:rPr lang="en-PH" sz="1400" b="1" i="0" u="none" strike="noStrike" smtClean="0">
                          <a:solidFill>
                            <a:srgbClr val="000000"/>
                          </a:solidFill>
                          <a:effectLst/>
                          <a:latin typeface="Calibri" pitchFamily="34" charset="0"/>
                        </a:rPr>
                        <a:t>Increase/Decrease </a:t>
                      </a:r>
                      <a:r>
                        <a:rPr lang="en-PH" sz="1400" b="1" i="0" u="none" strike="noStrike" dirty="0">
                          <a:solidFill>
                            <a:srgbClr val="000000"/>
                          </a:solidFill>
                          <a:effectLst/>
                          <a:latin typeface="Calibri" pitchFamily="34" charset="0"/>
                        </a:rPr>
                        <a:t>from 1st </a:t>
                      </a:r>
                      <a:r>
                        <a:rPr lang="en-PH" sz="1400" b="1" i="0" u="none" strike="noStrike" dirty="0" err="1">
                          <a:solidFill>
                            <a:srgbClr val="000000"/>
                          </a:solidFill>
                          <a:effectLst/>
                          <a:latin typeface="Calibri" pitchFamily="34" charset="0"/>
                        </a:rPr>
                        <a:t>Sem</a:t>
                      </a:r>
                      <a:r>
                        <a:rPr lang="en-PH" sz="1400" b="1" i="0" u="none" strike="noStrike" dirty="0">
                          <a:solidFill>
                            <a:srgbClr val="000000"/>
                          </a:solidFill>
                          <a:effectLst/>
                          <a:latin typeface="Calibri" pitchFamily="34" charset="0"/>
                        </a:rPr>
                        <a:t> 2016 compared to July 1 - Aug 7, 2016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PH"/>
                    </a:p>
                  </a:txBody>
                  <a:tcPr/>
                </a:tc>
                <a:extLst>
                  <a:ext uri="{0D108BD9-81ED-4DB2-BD59-A6C34878D82A}">
                    <a16:rowId xmlns:a16="http://schemas.microsoft.com/office/drawing/2014/main" xmlns="" val="10000"/>
                  </a:ext>
                </a:extLst>
              </a:tr>
              <a:tr h="1004560">
                <a:tc vMerge="1">
                  <a:txBody>
                    <a:bodyPr/>
                    <a:lstStyle/>
                    <a:p>
                      <a:endParaRPr lang="en-PH"/>
                    </a:p>
                  </a:txBody>
                  <a:tcPr/>
                </a:tc>
                <a:tc>
                  <a:txBody>
                    <a:bodyPr/>
                    <a:lstStyle/>
                    <a:p>
                      <a:pPr algn="ctr" fontAlgn="ctr"/>
                      <a:r>
                        <a:rPr lang="en-PH" sz="1400" b="1" i="0" u="none" strike="noStrike" dirty="0">
                          <a:solidFill>
                            <a:srgbClr val="000000"/>
                          </a:solidFill>
                          <a:effectLst/>
                          <a:latin typeface="Calibri" pitchFamily="34" charset="0"/>
                        </a:rPr>
                        <a:t>Total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Weekly Average</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Daily Average</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Total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dirty="0">
                          <a:solidFill>
                            <a:srgbClr val="000000"/>
                          </a:solidFill>
                          <a:effectLst/>
                          <a:latin typeface="Calibri" pitchFamily="34" charset="0"/>
                        </a:rPr>
                        <a:t>Weekly Average</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dirty="0">
                          <a:solidFill>
                            <a:srgbClr val="000000"/>
                          </a:solidFill>
                          <a:effectLst/>
                          <a:latin typeface="Calibri" pitchFamily="34" charset="0"/>
                        </a:rPr>
                        <a:t>Daily Average</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dirty="0">
                          <a:solidFill>
                            <a:srgbClr val="000000"/>
                          </a:solidFill>
                          <a:effectLst/>
                          <a:latin typeface="Calibri" pitchFamily="34" charset="0"/>
                        </a:rPr>
                        <a:t>Total </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1" i="0" u="none" strike="noStrike" dirty="0">
                          <a:solidFill>
                            <a:srgbClr val="000000"/>
                          </a:solidFill>
                          <a:effectLst/>
                          <a:latin typeface="Calibri" pitchFamily="34" charset="0"/>
                        </a:rPr>
                        <a:t>Weekly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1" i="0" u="none" strike="noStrike" dirty="0">
                          <a:solidFill>
                            <a:srgbClr val="000000"/>
                          </a:solidFill>
                          <a:effectLst/>
                          <a:latin typeface="Calibri" pitchFamily="34" charset="0"/>
                        </a:rPr>
                        <a:t>Daily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1" i="0" u="none" strike="noStrike">
                          <a:solidFill>
                            <a:srgbClr val="000000"/>
                          </a:solidFill>
                          <a:effectLst/>
                          <a:latin typeface="Calibri" pitchFamily="34" charset="0"/>
                        </a:rPr>
                        <a:t>Weekly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1" i="0" u="none" strike="noStrike">
                          <a:solidFill>
                            <a:srgbClr val="000000"/>
                          </a:solidFill>
                          <a:effectLst/>
                          <a:latin typeface="Calibri" pitchFamily="34" charset="0"/>
                        </a:rPr>
                        <a:t>Daily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1" i="0" u="none" strike="noStrike">
                          <a:solidFill>
                            <a:srgbClr val="000000"/>
                          </a:solidFill>
                          <a:effectLst/>
                          <a:latin typeface="Calibri" pitchFamily="34" charset="0"/>
                        </a:rPr>
                        <a:t>Weekly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1" i="0" u="none" strike="noStrike">
                          <a:solidFill>
                            <a:srgbClr val="000000"/>
                          </a:solidFill>
                          <a:effectLst/>
                          <a:latin typeface="Calibri" pitchFamily="34" charset="0"/>
                        </a:rPr>
                        <a:t>Daily Average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3463">
                <a:tc>
                  <a:txBody>
                    <a:bodyPr/>
                    <a:lstStyle/>
                    <a:p>
                      <a:pPr algn="l" fontAlgn="ctr"/>
                      <a:r>
                        <a:rPr lang="en-PH" sz="1400" b="0" i="0" u="none" strike="noStrike" dirty="0">
                          <a:solidFill>
                            <a:srgbClr val="000000"/>
                          </a:solidFill>
                          <a:effectLst/>
                          <a:latin typeface="Calibri" pitchFamily="34" charset="0"/>
                        </a:rPr>
                        <a:t>Murder</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dirty="0">
                          <a:solidFill>
                            <a:srgbClr val="000000"/>
                          </a:solidFill>
                          <a:effectLst/>
                          <a:latin typeface="Calibri" pitchFamily="34" charset="0"/>
                        </a:rPr>
                        <a:t>4,827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186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27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4,420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170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24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1,321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264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35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42%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55%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3463">
                <a:tc>
                  <a:txBody>
                    <a:bodyPr/>
                    <a:lstStyle/>
                    <a:p>
                      <a:pPr algn="l" fontAlgn="ctr"/>
                      <a:r>
                        <a:rPr lang="en-PH" sz="1400" b="0" i="0" u="none" strike="noStrike">
                          <a:solidFill>
                            <a:srgbClr val="000000"/>
                          </a:solidFill>
                          <a:effectLst/>
                          <a:latin typeface="Calibri" pitchFamily="34" charset="0"/>
                        </a:rPr>
                        <a:t>Homicide</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1,325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51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1,031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40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200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40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-22%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-28%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3463">
                <a:tc>
                  <a:txBody>
                    <a:bodyPr/>
                    <a:lstStyle/>
                    <a:p>
                      <a:pPr algn="l" fontAlgn="ctr"/>
                      <a:r>
                        <a:rPr lang="en-PH" sz="1400" b="0" i="0" u="none" strike="noStrike">
                          <a:solidFill>
                            <a:srgbClr val="000000"/>
                          </a:solidFill>
                          <a:effectLst/>
                          <a:latin typeface="Calibri" pitchFamily="34" charset="0"/>
                        </a:rPr>
                        <a:t>Robbery</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15,486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596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85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11,772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453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65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1,476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295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39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-50%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-54%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3463">
                <a:tc>
                  <a:txBody>
                    <a:bodyPr/>
                    <a:lstStyle/>
                    <a:p>
                      <a:pPr algn="l" fontAlgn="ctr"/>
                      <a:r>
                        <a:rPr lang="en-PH" sz="1400" b="0" i="0" u="none" strike="noStrike">
                          <a:solidFill>
                            <a:srgbClr val="000000"/>
                          </a:solidFill>
                          <a:effectLst/>
                          <a:latin typeface="Calibri" pitchFamily="34" charset="0"/>
                        </a:rPr>
                        <a:t>Theft</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38,967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1,499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214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27,518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1,058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151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3,562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712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94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-52%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-56%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32323">
                <a:tc>
                  <a:txBody>
                    <a:bodyPr/>
                    <a:lstStyle/>
                    <a:p>
                      <a:pPr algn="l" fontAlgn="ctr"/>
                      <a:r>
                        <a:rPr lang="en-PH" sz="1400" b="0" i="0" u="none" strike="noStrike">
                          <a:solidFill>
                            <a:srgbClr val="000000"/>
                          </a:solidFill>
                          <a:effectLst/>
                          <a:latin typeface="Calibri" pitchFamily="34" charset="0"/>
                        </a:rPr>
                        <a:t>Carnapping</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6,596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254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36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5,473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211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30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599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120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16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-53%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-57%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3463">
                <a:tc>
                  <a:txBody>
                    <a:bodyPr/>
                    <a:lstStyle/>
                    <a:p>
                      <a:pPr algn="l" fontAlgn="ctr"/>
                      <a:r>
                        <a:rPr lang="en-PH" sz="1400" b="0" i="0" u="none" strike="noStrike">
                          <a:solidFill>
                            <a:srgbClr val="000000"/>
                          </a:solidFill>
                          <a:effectLst/>
                          <a:latin typeface="Calibri" pitchFamily="34" charset="0"/>
                        </a:rPr>
                        <a:t>Phy Inj</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23,537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905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129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0" i="0" u="none" strike="noStrike">
                          <a:solidFill>
                            <a:srgbClr val="000000"/>
                          </a:solidFill>
                          <a:effectLst/>
                          <a:latin typeface="Calibri" pitchFamily="34" charset="0"/>
                        </a:rPr>
                        <a:t>17,769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683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98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0" i="0" u="none" strike="noStrike">
                          <a:solidFill>
                            <a:srgbClr val="000000"/>
                          </a:solidFill>
                          <a:effectLst/>
                          <a:latin typeface="Calibri" pitchFamily="34" charset="0"/>
                        </a:rPr>
                        <a:t>2,554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511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67</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-44%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-25%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-31%</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3463">
                <a:tc>
                  <a:txBody>
                    <a:bodyPr/>
                    <a:lstStyle/>
                    <a:p>
                      <a:pPr algn="l" fontAlgn="ctr"/>
                      <a:r>
                        <a:rPr lang="en-PH" sz="1400" b="1" i="0" u="none" strike="noStrike" dirty="0">
                          <a:solidFill>
                            <a:srgbClr val="000000"/>
                          </a:solidFill>
                          <a:effectLst/>
                          <a:latin typeface="Calibri" pitchFamily="34" charset="0"/>
                        </a:rPr>
                        <a:t>TOTAL</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1" i="0" u="none" strike="noStrike" dirty="0">
                          <a:solidFill>
                            <a:srgbClr val="000000"/>
                          </a:solidFill>
                          <a:effectLst/>
                          <a:latin typeface="Calibri" pitchFamily="34" charset="0"/>
                        </a:rPr>
                        <a:t>90,738</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3,490</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499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PH" sz="1400" b="1" i="0" u="none" strike="noStrike" dirty="0">
                          <a:solidFill>
                            <a:srgbClr val="000000"/>
                          </a:solidFill>
                          <a:effectLst/>
                          <a:latin typeface="Calibri" pitchFamily="34" charset="0"/>
                        </a:rPr>
                        <a:t>67,983</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dirty="0">
                          <a:solidFill>
                            <a:srgbClr val="000000"/>
                          </a:solidFill>
                          <a:effectLst/>
                          <a:latin typeface="Calibri" pitchFamily="34" charset="0"/>
                        </a:rPr>
                        <a:t>2,615</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dirty="0">
                          <a:solidFill>
                            <a:srgbClr val="000000"/>
                          </a:solidFill>
                          <a:effectLst/>
                          <a:latin typeface="Calibri" pitchFamily="34" charset="0"/>
                        </a:rPr>
                        <a:t>374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PH" sz="1400" b="1" i="0" u="none" strike="noStrike">
                          <a:solidFill>
                            <a:srgbClr val="000000"/>
                          </a:solidFill>
                          <a:effectLst/>
                          <a:latin typeface="Calibri" pitchFamily="34" charset="0"/>
                        </a:rPr>
                        <a:t>9,712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1" i="0" u="none" strike="noStrike">
                          <a:solidFill>
                            <a:srgbClr val="000000"/>
                          </a:solidFill>
                          <a:effectLst/>
                          <a:latin typeface="Calibri" pitchFamily="34" charset="0"/>
                        </a:rPr>
                        <a:t>1,942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1" i="0" u="none" strike="noStrike">
                          <a:solidFill>
                            <a:srgbClr val="000000"/>
                          </a:solidFill>
                          <a:effectLst/>
                          <a:latin typeface="Calibri" pitchFamily="34" charset="0"/>
                        </a:rPr>
                        <a:t>256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PH" sz="1400" b="0" i="0" u="none" strike="noStrike">
                          <a:solidFill>
                            <a:srgbClr val="000000"/>
                          </a:solidFill>
                          <a:effectLst/>
                          <a:latin typeface="Calibri" pitchFamily="34" charset="0"/>
                        </a:rPr>
                        <a:t>-44%</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-49%</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a:solidFill>
                            <a:srgbClr val="000000"/>
                          </a:solidFill>
                          <a:effectLst/>
                          <a:latin typeface="Calibri" pitchFamily="34" charset="0"/>
                        </a:rPr>
                        <a:t>-26%</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PH" sz="1400" b="0" i="0" u="none" strike="noStrike" dirty="0">
                          <a:solidFill>
                            <a:srgbClr val="000000"/>
                          </a:solidFill>
                          <a:effectLst/>
                          <a:latin typeface="Calibri" pitchFamily="34" charset="0"/>
                        </a:rPr>
                        <a:t>-32%</a:t>
                      </a:r>
                    </a:p>
                  </a:txBody>
                  <a:tcPr marL="4885" marR="4885"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Title 1"/>
          <p:cNvSpPr txBox="1">
            <a:spLocks/>
          </p:cNvSpPr>
          <p:nvPr/>
        </p:nvSpPr>
        <p:spPr bwMode="auto">
          <a:xfrm>
            <a:off x="-6350" y="177800"/>
            <a:ext cx="9150350" cy="812800"/>
          </a:xfrm>
          <a:prstGeom prst="rect">
            <a:avLst/>
          </a:prstGeom>
          <a:noFill/>
          <a:ln w="9525">
            <a:noFill/>
            <a:miter lim="800000"/>
            <a:headEnd/>
            <a:tailEnd/>
          </a:ln>
        </p:spPr>
        <p:txBody>
          <a:bodyPr anchor="ctr"/>
          <a:lstStyle/>
          <a:p>
            <a:pPr algn="ctr"/>
            <a:r>
              <a:rPr lang="en-PH" sz="2400" b="1" dirty="0" smtClean="0">
                <a:latin typeface="Corbel" pitchFamily="34" charset="0"/>
              </a:rPr>
              <a:t>Nationwide Status, Focused Crimes</a:t>
            </a:r>
            <a:endParaRPr lang="en-PH" sz="2400" b="1" dirty="0">
              <a:latin typeface="Corbel" pitchFamily="34" charset="0"/>
            </a:endParaRPr>
          </a:p>
        </p:txBody>
      </p:sp>
      <p:sp>
        <p:nvSpPr>
          <p:cNvPr id="2" name="Connector 1"/>
          <p:cNvSpPr/>
          <p:nvPr/>
        </p:nvSpPr>
        <p:spPr>
          <a:xfrm>
            <a:off x="7010400" y="5638800"/>
            <a:ext cx="685800" cy="685800"/>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694872"/>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smtClean="0">
                <a:solidFill>
                  <a:schemeClr val="bg1"/>
                </a:solidFill>
                <a:latin typeface="Arial Rounded MT Bold" pitchFamily="34" charset="0"/>
              </a:rPr>
              <a:t>Deaths Investigated</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8" name="TextBox 5"/>
          <p:cNvSpPr txBox="1">
            <a:spLocks noChangeArrowheads="1"/>
          </p:cNvSpPr>
          <p:nvPr/>
        </p:nvSpPr>
        <p:spPr bwMode="auto">
          <a:xfrm>
            <a:off x="5410200" y="1676400"/>
            <a:ext cx="3886200" cy="400050"/>
          </a:xfrm>
          <a:prstGeom prst="rect">
            <a:avLst/>
          </a:prstGeom>
          <a:noFill/>
          <a:ln w="9525">
            <a:noFill/>
            <a:miter lim="800000"/>
            <a:headEnd/>
            <a:tailEnd/>
          </a:ln>
        </p:spPr>
        <p:txBody>
          <a:bodyPr>
            <a:spAutoFit/>
          </a:bodyPr>
          <a:lstStyle/>
          <a:p>
            <a:r>
              <a:rPr lang="en-US" sz="2000" b="1">
                <a:latin typeface="Arial Rounded MT Bold" pitchFamily="34" charset="0"/>
              </a:rPr>
              <a:t>Nature of Incidents</a:t>
            </a:r>
          </a:p>
        </p:txBody>
      </p:sp>
      <p:graphicFrame>
        <p:nvGraphicFramePr>
          <p:cNvPr id="9" name="Chart 6"/>
          <p:cNvGraphicFramePr>
            <a:graphicFrameLocks/>
          </p:cNvGraphicFramePr>
          <p:nvPr/>
        </p:nvGraphicFramePr>
        <p:xfrm>
          <a:off x="381000" y="11430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a:spLocks noChangeArrowheads="1"/>
          </p:cNvSpPr>
          <p:nvPr/>
        </p:nvSpPr>
        <p:spPr bwMode="auto">
          <a:xfrm>
            <a:off x="4876800" y="630555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268</a:t>
            </a:r>
            <a:endParaRPr lang="en-US" sz="2000" b="1" dirty="0">
              <a:latin typeface="Arial Rounded MT Bold" pitchFamily="34" charset="0"/>
            </a:endParaRPr>
          </a:p>
        </p:txBody>
      </p:sp>
    </p:spTree>
    <p:extLst>
      <p:ext uri="{BB962C8B-B14F-4D97-AF65-F5344CB8AC3E}">
        <p14:creationId xmlns:p14="http://schemas.microsoft.com/office/powerpoint/2010/main" val="284763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762000"/>
          </a:xfrm>
          <a:prstGeom prst="rect">
            <a:avLst/>
          </a:prstGeom>
          <a:solidFill>
            <a:schemeClr val="tx2">
              <a:lumMod val="75000"/>
            </a:schemeClr>
          </a:solidFill>
          <a:ln w="9525">
            <a:noFill/>
            <a:miter lim="800000"/>
            <a:headEnd/>
            <a:tailEnd/>
          </a:ln>
        </p:spPr>
        <p:txBody>
          <a:bodyPr anchor="ctr"/>
          <a:lstStyle/>
          <a:p>
            <a:pPr algn="ctr"/>
            <a:r>
              <a:rPr lang="en-US" sz="2000" dirty="0" smtClean="0">
                <a:solidFill>
                  <a:schemeClr val="bg1"/>
                </a:solidFill>
                <a:latin typeface="Arial Rounded MT Bold" pitchFamily="34" charset="0"/>
              </a:rPr>
              <a:t>Deaths Investigated</a:t>
            </a:r>
            <a:endParaRPr lang="en-US" sz="2000" dirty="0">
              <a:solidFill>
                <a:schemeClr val="bg1"/>
              </a:solidFill>
              <a:latin typeface="Arial Rounded MT Bold" pitchFamily="34" charset="0"/>
            </a:endParaRPr>
          </a:p>
          <a:p>
            <a:pPr algn="ctr"/>
            <a:r>
              <a:rPr lang="en-US" sz="1500" dirty="0">
                <a:solidFill>
                  <a:schemeClr val="bg1"/>
                </a:solidFill>
                <a:latin typeface="Arial Rounded MT Bold" pitchFamily="34" charset="0"/>
              </a:rPr>
              <a:t>Period Covered: July 1 to August </a:t>
            </a:r>
            <a:r>
              <a:rPr lang="en-US" sz="1500" dirty="0" smtClean="0">
                <a:solidFill>
                  <a:schemeClr val="bg1"/>
                </a:solidFill>
                <a:latin typeface="Arial Rounded MT Bold" pitchFamily="34" charset="0"/>
              </a:rPr>
              <a:t>22, </a:t>
            </a:r>
            <a:r>
              <a:rPr lang="en-US" sz="1500" dirty="0">
                <a:solidFill>
                  <a:schemeClr val="bg1"/>
                </a:solidFill>
                <a:latin typeface="Arial Rounded MT Bold" pitchFamily="34" charset="0"/>
              </a:rPr>
              <a:t>2016</a:t>
            </a:r>
          </a:p>
        </p:txBody>
      </p:sp>
      <p:sp>
        <p:nvSpPr>
          <p:cNvPr id="12" name="TextBox 11"/>
          <p:cNvSpPr txBox="1">
            <a:spLocks noChangeArrowheads="1"/>
          </p:cNvSpPr>
          <p:nvPr/>
        </p:nvSpPr>
        <p:spPr bwMode="auto">
          <a:xfrm>
            <a:off x="4876800" y="6305550"/>
            <a:ext cx="4114800" cy="400110"/>
          </a:xfrm>
          <a:prstGeom prst="rect">
            <a:avLst/>
          </a:prstGeom>
          <a:noFill/>
          <a:ln w="9525">
            <a:noFill/>
            <a:miter lim="800000"/>
            <a:headEnd/>
            <a:tailEnd/>
          </a:ln>
        </p:spPr>
        <p:txBody>
          <a:bodyPr wrap="square">
            <a:spAutoFit/>
          </a:bodyPr>
          <a:lstStyle/>
          <a:p>
            <a:r>
              <a:rPr lang="en-US" sz="2000" dirty="0" smtClean="0">
                <a:latin typeface="Arial Rounded MT Bold" pitchFamily="34" charset="0"/>
              </a:rPr>
              <a:t>Total number of victims – </a:t>
            </a:r>
            <a:r>
              <a:rPr lang="en-US" sz="2000" b="1" dirty="0" smtClean="0">
                <a:latin typeface="Arial Rounded MT Bold" pitchFamily="34" charset="0"/>
              </a:rPr>
              <a:t>268 </a:t>
            </a:r>
            <a:endParaRPr lang="en-US" sz="2000" b="1" dirty="0">
              <a:latin typeface="Arial Rounded MT Bold" pitchFamily="34" charset="0"/>
            </a:endParaRPr>
          </a:p>
        </p:txBody>
      </p:sp>
      <p:graphicFrame>
        <p:nvGraphicFramePr>
          <p:cNvPr id="10" name="Chart 9"/>
          <p:cNvGraphicFramePr/>
          <p:nvPr/>
        </p:nvGraphicFramePr>
        <p:xfrm>
          <a:off x="457200" y="990600"/>
          <a:ext cx="80010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a:spLocks noChangeArrowheads="1"/>
          </p:cNvSpPr>
          <p:nvPr/>
        </p:nvSpPr>
        <p:spPr bwMode="auto">
          <a:xfrm>
            <a:off x="5943600" y="1143000"/>
            <a:ext cx="3886200" cy="400050"/>
          </a:xfrm>
          <a:prstGeom prst="rect">
            <a:avLst/>
          </a:prstGeom>
          <a:noFill/>
          <a:ln w="9525">
            <a:noFill/>
            <a:miter lim="800000"/>
            <a:headEnd/>
            <a:tailEnd/>
          </a:ln>
        </p:spPr>
        <p:txBody>
          <a:bodyPr>
            <a:spAutoFit/>
          </a:bodyPr>
          <a:lstStyle/>
          <a:p>
            <a:r>
              <a:rPr lang="en-US" sz="2000" b="1" dirty="0">
                <a:latin typeface="Arial Rounded MT Bold" pitchFamily="34" charset="0"/>
              </a:rPr>
              <a:t>Motive</a:t>
            </a:r>
          </a:p>
        </p:txBody>
      </p:sp>
    </p:spTree>
    <p:extLst>
      <p:ext uri="{BB962C8B-B14F-4D97-AF65-F5344CB8AC3E}">
        <p14:creationId xmlns:p14="http://schemas.microsoft.com/office/powerpoint/2010/main" val="148781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52400"/>
            <a:ext cx="8686800" cy="685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Illegal Drugs Affectation</a:t>
            </a:r>
            <a:endParaRPr lang="en-US" sz="4800" b="1" dirty="0">
              <a:solidFill>
                <a:schemeClr val="bg1"/>
              </a:solidFill>
              <a:latin typeface="Arial Rounded MT Bold" pitchFamily="34" charset="0"/>
              <a:cs typeface="Tahoma" pitchFamily="34" charset="0"/>
            </a:endParaRPr>
          </a:p>
        </p:txBody>
      </p:sp>
      <p:sp>
        <p:nvSpPr>
          <p:cNvPr id="8" name="TextBox 7"/>
          <p:cNvSpPr txBox="1"/>
          <p:nvPr/>
        </p:nvSpPr>
        <p:spPr>
          <a:xfrm>
            <a:off x="0" y="990600"/>
            <a:ext cx="9144000" cy="461665"/>
          </a:xfrm>
          <a:prstGeom prst="rect">
            <a:avLst/>
          </a:prstGeom>
          <a:noFill/>
        </p:spPr>
        <p:txBody>
          <a:bodyPr wrap="square" rtlCol="0">
            <a:spAutoFit/>
          </a:bodyPr>
          <a:lstStyle/>
          <a:p>
            <a:pPr algn="ctr"/>
            <a:r>
              <a:rPr lang="en-US" sz="2400" b="1" dirty="0" smtClean="0"/>
              <a:t>Drug Affectation of Region 4A</a:t>
            </a:r>
            <a:endParaRPr lang="en-US" sz="2400" b="1" dirty="0"/>
          </a:p>
        </p:txBody>
      </p:sp>
      <p:graphicFrame>
        <p:nvGraphicFramePr>
          <p:cNvPr id="4" name="Chart 3"/>
          <p:cNvGraphicFramePr>
            <a:graphicFrameLocks/>
          </p:cNvGraphicFramePr>
          <p:nvPr/>
        </p:nvGraphicFramePr>
        <p:xfrm>
          <a:off x="533400" y="1447800"/>
          <a:ext cx="8077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172200" y="1524000"/>
            <a:ext cx="2362200" cy="369332"/>
          </a:xfrm>
          <a:prstGeom prst="rect">
            <a:avLst/>
          </a:prstGeom>
          <a:noFill/>
        </p:spPr>
        <p:txBody>
          <a:bodyPr wrap="square" rtlCol="0">
            <a:spAutoFit/>
          </a:bodyPr>
          <a:lstStyle/>
          <a:p>
            <a:r>
              <a:rPr lang="en-US" dirty="0" smtClean="0">
                <a:latin typeface="Arial Black" pitchFamily="34" charset="0"/>
              </a:rPr>
              <a:t>1,007 </a:t>
            </a:r>
            <a:r>
              <a:rPr lang="en-US" dirty="0" err="1" smtClean="0">
                <a:latin typeface="Arial Black" pitchFamily="34" charset="0"/>
              </a:rPr>
              <a:t>Barangays</a:t>
            </a:r>
            <a:endParaRPr lang="en-US" dirty="0">
              <a:latin typeface="Arial Black" pitchFamily="34" charset="0"/>
            </a:endParaRPr>
          </a:p>
        </p:txBody>
      </p:sp>
      <p:sp>
        <p:nvSpPr>
          <p:cNvPr id="6" name="TextBox 5"/>
          <p:cNvSpPr txBox="1"/>
          <p:nvPr/>
        </p:nvSpPr>
        <p:spPr>
          <a:xfrm>
            <a:off x="381000" y="2069068"/>
            <a:ext cx="2485698" cy="369332"/>
          </a:xfrm>
          <a:prstGeom prst="rect">
            <a:avLst/>
          </a:prstGeom>
          <a:noFill/>
        </p:spPr>
        <p:txBody>
          <a:bodyPr wrap="square" rtlCol="0">
            <a:spAutoFit/>
          </a:bodyPr>
          <a:lstStyle/>
          <a:p>
            <a:pPr algn="ctr"/>
            <a:r>
              <a:rPr lang="en-US" dirty="0" smtClean="0">
                <a:latin typeface="Arial Black" pitchFamily="34" charset="0"/>
              </a:rPr>
              <a:t>3,011 </a:t>
            </a:r>
            <a:r>
              <a:rPr lang="en-US" dirty="0" err="1" smtClean="0">
                <a:latin typeface="Arial Black" pitchFamily="34" charset="0"/>
              </a:rPr>
              <a:t>Barangays</a:t>
            </a:r>
            <a:endParaRPr lang="en-US" dirty="0" smtClean="0">
              <a:latin typeface="Arial Black" pitchFamily="34" charset="0"/>
            </a:endParaRPr>
          </a:p>
        </p:txBody>
      </p:sp>
      <p:sp>
        <p:nvSpPr>
          <p:cNvPr id="7" name="TextBox 8"/>
          <p:cNvSpPr txBox="1">
            <a:spLocks noChangeArrowheads="1"/>
          </p:cNvSpPr>
          <p:nvPr/>
        </p:nvSpPr>
        <p:spPr bwMode="auto">
          <a:xfrm>
            <a:off x="76200" y="6477000"/>
            <a:ext cx="1676400" cy="307777"/>
          </a:xfrm>
          <a:prstGeom prst="rect">
            <a:avLst/>
          </a:prstGeom>
          <a:noFill/>
          <a:ln w="9525">
            <a:noFill/>
            <a:miter lim="800000"/>
            <a:headEnd/>
            <a:tailEnd/>
          </a:ln>
        </p:spPr>
        <p:txBody>
          <a:bodyPr wrap="square">
            <a:spAutoFit/>
          </a:bodyPr>
          <a:lstStyle/>
          <a:p>
            <a:r>
              <a:rPr lang="en-PH" sz="1400" b="1" dirty="0">
                <a:latin typeface="Tw Cen MT" pitchFamily="34" charset="0"/>
              </a:rPr>
              <a:t>Source: </a:t>
            </a:r>
            <a:r>
              <a:rPr lang="en-PH" sz="1400" b="1" dirty="0" smtClean="0">
                <a:latin typeface="Tw Cen MT" pitchFamily="34" charset="0"/>
              </a:rPr>
              <a:t>PRO 4A</a:t>
            </a:r>
            <a:endParaRPr lang="en-PH" sz="1400" b="1" dirty="0">
              <a:latin typeface="Tw Cen MT" pitchFamily="34"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52400"/>
            <a:ext cx="86868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sz="3600" b="1" dirty="0">
                <a:solidFill>
                  <a:schemeClr val="bg1"/>
                </a:solidFill>
                <a:latin typeface="Arial Rounded MT Bold" pitchFamily="34" charset="0"/>
                <a:cs typeface="Tahoma" pitchFamily="34" charset="0"/>
              </a:rPr>
              <a:t>Baseline Watch List on Illegal Drugs</a:t>
            </a:r>
          </a:p>
          <a:p>
            <a:pPr algn="ctr" fontAlgn="auto">
              <a:spcBef>
                <a:spcPts val="0"/>
              </a:spcBef>
              <a:spcAft>
                <a:spcPts val="0"/>
              </a:spcAft>
              <a:defRPr/>
            </a:pPr>
            <a:r>
              <a:rPr lang="en-US" b="1" dirty="0" smtClean="0">
                <a:solidFill>
                  <a:schemeClr val="bg1"/>
                </a:solidFill>
                <a:latin typeface="Arial Rounded MT Bold" pitchFamily="34" charset="0"/>
                <a:cs typeface="Tahoma" pitchFamily="34" charset="0"/>
              </a:rPr>
              <a:t>(BADAC)</a:t>
            </a:r>
          </a:p>
          <a:p>
            <a:pPr algn="ctr" fontAlgn="auto">
              <a:spcBef>
                <a:spcPts val="0"/>
              </a:spcBef>
              <a:spcAft>
                <a:spcPts val="0"/>
              </a:spcAft>
              <a:defRPr/>
            </a:pPr>
            <a:r>
              <a:rPr lang="en-US" b="1" dirty="0" smtClean="0">
                <a:solidFill>
                  <a:schemeClr val="bg1"/>
                </a:solidFill>
                <a:latin typeface="Arial Rounded MT Bold" pitchFamily="34" charset="0"/>
                <a:cs typeface="Tahoma" pitchFamily="34" charset="0"/>
              </a:rPr>
              <a:t>As </a:t>
            </a:r>
            <a:r>
              <a:rPr lang="en-US" b="1" dirty="0">
                <a:solidFill>
                  <a:schemeClr val="bg1"/>
                </a:solidFill>
                <a:latin typeface="Arial Rounded MT Bold" pitchFamily="34" charset="0"/>
                <a:cs typeface="Tahoma" pitchFamily="34" charset="0"/>
              </a:rPr>
              <a:t>of June 30, 2016</a:t>
            </a:r>
          </a:p>
        </p:txBody>
      </p:sp>
      <p:sp>
        <p:nvSpPr>
          <p:cNvPr id="6147" name="TextBox 8"/>
          <p:cNvSpPr txBox="1">
            <a:spLocks noChangeArrowheads="1"/>
          </p:cNvSpPr>
          <p:nvPr/>
        </p:nvSpPr>
        <p:spPr bwMode="auto">
          <a:xfrm>
            <a:off x="76200" y="6477000"/>
            <a:ext cx="1235075" cy="307975"/>
          </a:xfrm>
          <a:prstGeom prst="rect">
            <a:avLst/>
          </a:prstGeom>
          <a:noFill/>
          <a:ln w="9525">
            <a:noFill/>
            <a:miter lim="800000"/>
            <a:headEnd/>
            <a:tailEnd/>
          </a:ln>
        </p:spPr>
        <p:txBody>
          <a:bodyPr>
            <a:spAutoFit/>
          </a:bodyPr>
          <a:lstStyle/>
          <a:p>
            <a:r>
              <a:rPr lang="en-PH" sz="1400" b="1">
                <a:latin typeface="Tw Cen MT" pitchFamily="34" charset="0"/>
              </a:rPr>
              <a:t>Source: DI</a:t>
            </a:r>
          </a:p>
        </p:txBody>
      </p:sp>
      <p:graphicFrame>
        <p:nvGraphicFramePr>
          <p:cNvPr id="7" name="Chart 3"/>
          <p:cNvGraphicFramePr>
            <a:graphicFrameLocks/>
          </p:cNvGraphicFramePr>
          <p:nvPr/>
        </p:nvGraphicFramePr>
        <p:xfrm>
          <a:off x="76200" y="1366838"/>
          <a:ext cx="8948738"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149" name="TextBox 4"/>
          <p:cNvSpPr txBox="1">
            <a:spLocks noChangeArrowheads="1"/>
          </p:cNvSpPr>
          <p:nvPr/>
        </p:nvSpPr>
        <p:spPr bwMode="auto">
          <a:xfrm>
            <a:off x="2971800" y="6443663"/>
            <a:ext cx="4114800" cy="338137"/>
          </a:xfrm>
          <a:prstGeom prst="rect">
            <a:avLst/>
          </a:prstGeom>
          <a:noFill/>
          <a:ln w="9525">
            <a:noFill/>
            <a:miter lim="800000"/>
            <a:headEnd/>
            <a:tailEnd/>
          </a:ln>
        </p:spPr>
        <p:txBody>
          <a:bodyPr>
            <a:spAutoFit/>
          </a:bodyPr>
          <a:lstStyle/>
          <a:p>
            <a:r>
              <a:rPr lang="en-US" sz="1600">
                <a:latin typeface="Arial Rounded MT Bold" pitchFamily="34" charset="0"/>
              </a:rPr>
              <a:t>POLICE REGIONAL OFFICES</a:t>
            </a:r>
          </a:p>
        </p:txBody>
      </p:sp>
      <p:sp>
        <p:nvSpPr>
          <p:cNvPr id="6150" name="TextBox 1"/>
          <p:cNvSpPr txBox="1">
            <a:spLocks noChangeArrowheads="1"/>
          </p:cNvSpPr>
          <p:nvPr/>
        </p:nvSpPr>
        <p:spPr bwMode="auto">
          <a:xfrm>
            <a:off x="5486400" y="1763713"/>
            <a:ext cx="2895600" cy="461962"/>
          </a:xfrm>
          <a:prstGeom prst="rect">
            <a:avLst/>
          </a:prstGeom>
          <a:noFill/>
          <a:ln w="9525">
            <a:noFill/>
            <a:miter lim="800000"/>
            <a:headEnd/>
            <a:tailEnd/>
          </a:ln>
        </p:spPr>
        <p:txBody>
          <a:bodyPr>
            <a:spAutoFit/>
          </a:bodyPr>
          <a:lstStyle/>
          <a:p>
            <a:r>
              <a:rPr lang="en-US" sz="2400">
                <a:latin typeface="Arial Black" pitchFamily="34" charset="0"/>
              </a:rPr>
              <a:t>Total :  144,202</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0" y="2595716"/>
            <a:ext cx="9144000" cy="1138084"/>
          </a:xfrm>
          <a:prstGeom prst="rect">
            <a:avLst/>
          </a:prstGeom>
          <a:solidFill>
            <a:schemeClr val="tx2">
              <a:lumMod val="7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3600" b="1" dirty="0" smtClean="0">
                <a:solidFill>
                  <a:schemeClr val="bg1"/>
                </a:solidFill>
                <a:latin typeface="Arial Rounded MT Bold" pitchFamily="34" charset="0"/>
                <a:cs typeface="Tahoma" pitchFamily="34" charset="0"/>
              </a:rPr>
              <a:t>Previous Initiatives</a:t>
            </a:r>
            <a:endParaRPr lang="en-US" sz="2400" b="1" i="1" dirty="0">
              <a:ln>
                <a:solidFill>
                  <a:sysClr val="windowText" lastClr="000000"/>
                </a:solidFill>
              </a:ln>
              <a:solidFill>
                <a:schemeClr val="bg1"/>
              </a:solidFill>
              <a:latin typeface="Arial Rounded MT Bold"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30432407</TotalTime>
  <Words>3226</Words>
  <Application>Microsoft Office PowerPoint</Application>
  <PresentationFormat>On-screen Show (4:3)</PresentationFormat>
  <Paragraphs>882</Paragraphs>
  <Slides>65</Slides>
  <Notes>31</Notes>
  <HiddenSlides>16</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PNP Random Drug Testing Covering the period July 1, 2016 to August 22,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President’s Brief</dc:title>
  <dc:creator>anna</dc:creator>
  <cp:lastModifiedBy>USER</cp:lastModifiedBy>
  <cp:revision>3035</cp:revision>
  <cp:lastPrinted>2016-08-22T18:27:19Z</cp:lastPrinted>
  <dcterms:created xsi:type="dcterms:W3CDTF">2016-05-18T06:31:07Z</dcterms:created>
  <dcterms:modified xsi:type="dcterms:W3CDTF">2016-08-23T01:16:07Z</dcterms:modified>
</cp:coreProperties>
</file>